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355" r:id="rId2"/>
    <p:sldId id="567" r:id="rId3"/>
    <p:sldId id="568" r:id="rId4"/>
    <p:sldId id="569" r:id="rId5"/>
    <p:sldId id="570" r:id="rId6"/>
    <p:sldId id="571" r:id="rId7"/>
    <p:sldId id="573" r:id="rId8"/>
    <p:sldId id="747" r:id="rId9"/>
    <p:sldId id="748" r:id="rId10"/>
    <p:sldId id="749" r:id="rId11"/>
    <p:sldId id="750" r:id="rId12"/>
    <p:sldId id="770" r:id="rId13"/>
    <p:sldId id="751" r:id="rId14"/>
    <p:sldId id="780" r:id="rId15"/>
    <p:sldId id="781" r:id="rId16"/>
    <p:sldId id="263" r:id="rId17"/>
    <p:sldId id="587" r:id="rId18"/>
    <p:sldId id="588" r:id="rId19"/>
    <p:sldId id="356" r:id="rId20"/>
    <p:sldId id="357" r:id="rId21"/>
    <p:sldId id="584" r:id="rId22"/>
    <p:sldId id="585" r:id="rId23"/>
    <p:sldId id="782" r:id="rId24"/>
    <p:sldId id="590" r:id="rId25"/>
    <p:sldId id="737" r:id="rId26"/>
    <p:sldId id="738" r:id="rId27"/>
    <p:sldId id="739" r:id="rId28"/>
    <p:sldId id="771" r:id="rId29"/>
    <p:sldId id="734" r:id="rId30"/>
    <p:sldId id="735" r:id="rId31"/>
    <p:sldId id="772" r:id="rId32"/>
    <p:sldId id="736" r:id="rId33"/>
    <p:sldId id="741" r:id="rId34"/>
    <p:sldId id="742" r:id="rId35"/>
    <p:sldId id="743" r:id="rId36"/>
    <p:sldId id="773" r:id="rId37"/>
    <p:sldId id="783" r:id="rId38"/>
    <p:sldId id="752" r:id="rId39"/>
    <p:sldId id="753" r:id="rId40"/>
    <p:sldId id="754" r:id="rId41"/>
    <p:sldId id="755" r:id="rId42"/>
    <p:sldId id="774" r:id="rId43"/>
    <p:sldId id="757" r:id="rId44"/>
    <p:sldId id="758" r:id="rId45"/>
    <p:sldId id="775" r:id="rId46"/>
    <p:sldId id="760" r:id="rId47"/>
    <p:sldId id="761" r:id="rId48"/>
    <p:sldId id="776" r:id="rId49"/>
    <p:sldId id="763" r:id="rId50"/>
    <p:sldId id="777" r:id="rId51"/>
    <p:sldId id="785" r:id="rId52"/>
    <p:sldId id="765" r:id="rId53"/>
    <p:sldId id="766" r:id="rId54"/>
    <p:sldId id="778" r:id="rId55"/>
    <p:sldId id="767" r:id="rId56"/>
    <p:sldId id="768" r:id="rId57"/>
    <p:sldId id="779" r:id="rId58"/>
    <p:sldId id="784" r:id="rId59"/>
    <p:sldId id="616" r:id="rId60"/>
    <p:sldId id="787" r:id="rId61"/>
    <p:sldId id="786"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571"/>
            <p14:sldId id="573"/>
            <p14:sldId id="747"/>
            <p14:sldId id="748"/>
            <p14:sldId id="749"/>
            <p14:sldId id="750"/>
            <p14:sldId id="770"/>
            <p14:sldId id="751"/>
            <p14:sldId id="780"/>
            <p14:sldId id="781"/>
            <p14:sldId id="263"/>
          </p14:sldIdLst>
        </p14:section>
        <p14:section name="Section 2" id="{892BF753-DF49-4689-9CE1-D4C545F1375F}">
          <p14:sldIdLst>
            <p14:sldId id="587"/>
            <p14:sldId id="588"/>
            <p14:sldId id="356"/>
            <p14:sldId id="357"/>
            <p14:sldId id="584"/>
            <p14:sldId id="585"/>
            <p14:sldId id="782"/>
          </p14:sldIdLst>
        </p14:section>
        <p14:section name="Section 3" id="{5AFCBE4C-7AC2-4AB5-A2A2-EA953BE29FEB}">
          <p14:sldIdLst>
            <p14:sldId id="590"/>
            <p14:sldId id="737"/>
            <p14:sldId id="738"/>
            <p14:sldId id="739"/>
            <p14:sldId id="771"/>
            <p14:sldId id="734"/>
            <p14:sldId id="735"/>
            <p14:sldId id="772"/>
            <p14:sldId id="736"/>
            <p14:sldId id="741"/>
            <p14:sldId id="742"/>
            <p14:sldId id="743"/>
            <p14:sldId id="773"/>
            <p14:sldId id="783"/>
          </p14:sldIdLst>
        </p14:section>
        <p14:section name="Section 4" id="{42AB9B2C-602D-4C4D-9B15-02487831F694}">
          <p14:sldIdLst>
            <p14:sldId id="752"/>
            <p14:sldId id="753"/>
            <p14:sldId id="754"/>
            <p14:sldId id="755"/>
            <p14:sldId id="774"/>
            <p14:sldId id="757"/>
            <p14:sldId id="758"/>
            <p14:sldId id="775"/>
            <p14:sldId id="760"/>
            <p14:sldId id="761"/>
            <p14:sldId id="776"/>
            <p14:sldId id="763"/>
            <p14:sldId id="777"/>
            <p14:sldId id="785"/>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3410" autoAdjust="0"/>
  </p:normalViewPr>
  <p:slideViewPr>
    <p:cSldViewPr snapToGrid="0">
      <p:cViewPr>
        <p:scale>
          <a:sx n="120" d="100"/>
          <a:sy n="120" d="100"/>
        </p:scale>
        <p:origin x="156" y="3078"/>
      </p:cViewPr>
      <p:guideLst>
        <p:guide orient="horz" pos="2160"/>
        <p:guide pos="2880"/>
      </p:guideLst>
    </p:cSldViewPr>
  </p:slideViewPr>
  <p:notesTextViewPr>
    <p:cViewPr>
      <p:scale>
        <a:sx n="1" d="1"/>
        <a:sy n="1" d="1"/>
      </p:scale>
      <p:origin x="0" y="3612"/>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sr-Latn-RS" sz="2000" dirty="0" smtClean="0"/>
            <a:t>Najšira uzajamna pravna  pomoć </a:t>
          </a:r>
          <a:endParaRPr lang="en-GB" sz="2000" dirty="0"/>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sr-Latn-RS" sz="2400" dirty="0" smtClean="0"/>
            <a:t>Postojeće </a:t>
          </a:r>
          <a:r>
            <a:rPr lang="sr-Latn-RS" sz="2400" spc="-50" baseline="0" dirty="0" smtClean="0"/>
            <a:t>zakonodavstvo</a:t>
          </a:r>
          <a:endParaRPr lang="en-GB" sz="2400" spc="-50" baseline="0" dirty="0"/>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sr-Latn-RS" sz="2700" dirty="0" smtClean="0"/>
            <a:t>Ubrzanje</a:t>
          </a:r>
          <a:endParaRPr lang="en-GB" sz="2700" dirty="0"/>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t>
        <a:bodyPr/>
        <a:lstStyle/>
        <a:p>
          <a:endParaRPr lang="en-US"/>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en-US"/>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en-US"/>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32D83A6E-3328-43AB-93FB-AD29AD79855D}" type="presOf" srcId="{FA3209E3-5BD1-479D-9A9D-EC950BFB9D49}" destId="{FCE7FA39-DE66-41A1-A306-3F67DA86831A}"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sr-Latn-RS" sz="1500" b="1" dirty="0" smtClean="0"/>
            <a:t>Zemlja A šalje </a:t>
          </a:r>
          <a:r>
            <a:rPr lang="sr-Latn-RS" sz="1500" b="1" dirty="0" err="1" smtClean="0"/>
            <a:t>imejlom</a:t>
          </a:r>
          <a:r>
            <a:rPr lang="sr-Latn-RS" sz="1500" b="1" dirty="0" smtClean="0"/>
            <a:t> informacije u sklopu uzajamne pravne pomoći o mogućem krivičnom delu</a:t>
          </a:r>
          <a:endParaRPr lang="en-GB" sz="1500" b="1" dirty="0"/>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sr-Latn-RS" sz="1600" b="1" dirty="0" smtClean="0"/>
            <a:t>Zemlja B dobija informacije i počinje lokalne </a:t>
          </a:r>
          <a:r>
            <a:rPr lang="sr-Latn-RS" sz="1600" b="1" dirty="0" err="1" smtClean="0"/>
            <a:t>predistražne</a:t>
          </a:r>
          <a:r>
            <a:rPr lang="sr-Latn-RS" sz="1600" b="1" dirty="0" smtClean="0"/>
            <a:t> radnje radi provere tačnosti navoda</a:t>
          </a:r>
          <a:endParaRPr lang="en-GB" sz="1600" b="1" dirty="0"/>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sr-Latn-RS" sz="1600" b="1" dirty="0" smtClean="0"/>
            <a:t>Zemlja B nalazi dokaze da su informacije bile istinite i počinje kompletna istraga</a:t>
          </a:r>
          <a:endParaRPr lang="en-US" sz="1600" dirty="0" smtClean="0"/>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t>
        <a:bodyPr/>
        <a:lstStyle/>
        <a:p>
          <a:endParaRPr lang="en-US"/>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en-US"/>
        </a:p>
      </dgm:t>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t>
        <a:bodyPr/>
        <a:lstStyle/>
        <a:p>
          <a:endParaRPr lang="en-US"/>
        </a:p>
      </dgm:t>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t>
        <a:bodyPr/>
        <a:lstStyle/>
        <a:p>
          <a:endParaRPr lang="en-US"/>
        </a:p>
      </dgm:t>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t>
        <a:bodyPr/>
        <a:lstStyle/>
        <a:p>
          <a:endParaRPr lang="en-US"/>
        </a:p>
      </dgm:t>
    </dgm:pt>
  </dgm:ptLst>
  <dgm:cxnLst>
    <dgm:cxn modelId="{F000A48F-74B2-4502-B63A-1AD9C132AEFC}" type="presOf" srcId="{C82AE4C0-0BF1-4522-8963-AA4C2C799037}" destId="{74A6A061-7CF3-4873-8E84-7FEC5E35DF51}"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E9B54940-5687-4CA3-B0A0-57764C74C280}" srcId="{A7E5CBB0-4DF4-4B15-B16E-2911B2197939}" destId="{C82AE4C0-0BF1-4522-8963-AA4C2C799037}" srcOrd="2" destOrd="0" parTransId="{A37964C6-D74F-437B-9420-4CB638F99EF6}" sibTransId="{EF8E77A0-FF32-4BA8-B1E0-D3129C1CD286}"/>
    <dgm:cxn modelId="{6F62D8B4-D659-4A4E-9437-E449E54B3AE5}" type="presOf" srcId="{ABE11BC1-DADD-4959-A162-AD191F6F8DEA}" destId="{2B626917-7C54-423E-8EDF-BC9F401B05B6}"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71382E4B-20B5-4C24-A25F-1E6513AF5F88}" type="presOf" srcId="{A7E5CBB0-4DF4-4B15-B16E-2911B2197939}" destId="{B6080CFD-6EC2-42ED-8743-C516B71FA0CD}" srcOrd="0" destOrd="0" presId="urn:microsoft.com/office/officeart/2005/8/layout/equation1"/>
    <dgm:cxn modelId="{B69BD430-C656-459E-AAD8-EF206AC98F2B}" srcId="{A7E5CBB0-4DF4-4B15-B16E-2911B2197939}" destId="{78F7585E-335D-44DF-8E8E-A30CF166D3E7}" srcOrd="1" destOrd="0" parTransId="{7E1731B6-6397-41DC-8ADB-17C7DA5CC516}" sibTransId="{ABE11BC1-DADD-4959-A162-AD191F6F8DEA}"/>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sr-Latn-RS" dirty="0" smtClean="0"/>
            <a:t>Centralni organ</a:t>
          </a:r>
          <a:endParaRPr lang="en-GB" dirty="0"/>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sr-Latn-RS" dirty="0" smtClean="0"/>
            <a:t>Sprovođenje ugovora</a:t>
          </a:r>
          <a:endParaRPr lang="en-GB" dirty="0"/>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sr-Latn-RS" dirty="0" smtClean="0"/>
            <a:t>Osnovi za odbijanje</a:t>
          </a:r>
          <a:endParaRPr lang="en-GB" dirty="0"/>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sr-Latn-RS" dirty="0" smtClean="0"/>
            <a:t>Obaveštavanje</a:t>
          </a:r>
          <a:endParaRPr lang="en-GB" dirty="0"/>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sr-Latn-RS" dirty="0" smtClean="0"/>
            <a:t>Direktna saradnja</a:t>
          </a:r>
          <a:endParaRPr lang="en-GB" dirty="0"/>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en-US"/>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en-US"/>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en-US"/>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en-US"/>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en-US"/>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en-US"/>
        </a:p>
      </dgm:t>
    </dgm:pt>
  </dgm:ptLst>
  <dgm:cxnLst>
    <dgm:cxn modelId="{DABBB08E-81C4-4F8F-B99E-711C1D86F462}" type="presOf" srcId="{B49108A2-02A4-4F59-9E6B-54CDA22F79A7}" destId="{ED2F326A-66D6-4800-827B-AE8FF9A6F28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6254C0D3-B7D4-4EB2-AC92-E77FE2A1A7BA}" srcId="{BBF75AFB-F130-4FCF-B60D-6B1AC94A267E}" destId="{23C4106E-C2E7-4668-8185-9B881F2CBFC9}" srcOrd="2" destOrd="0" parTransId="{BFE9947F-D2D5-42FD-B965-1915A2C779E6}" sibTransId="{A8D9C4FF-7F0C-4EA9-AF20-029C7680B5E6}"/>
    <dgm:cxn modelId="{DCCB179E-1352-4A91-A514-D0E90670215F}" srcId="{BBF75AFB-F130-4FCF-B60D-6B1AC94A267E}" destId="{BE6B433B-011A-48FE-80A0-81DC91A17C46}" srcOrd="1" destOrd="0" parTransId="{30ED4AEC-FDB2-4292-9FEA-194F1132C2F1}" sibTransId="{7677688E-19F9-494C-88CF-4475FBB5E701}"/>
    <dgm:cxn modelId="{E076475F-06D7-4AFC-8F85-52A6612F4713}" type="presOf" srcId="{23C4106E-C2E7-4668-8185-9B881F2CBFC9}" destId="{F8A3965B-38B9-4F26-A8EC-A16B7E7679C4}" srcOrd="0" destOrd="0" presId="urn:microsoft.com/office/officeart/2005/8/layout/default"/>
    <dgm:cxn modelId="{033F8518-71FE-4F46-AAC7-0537532EA4FA}" type="presOf" srcId="{8FF7BCED-2F72-44A3-9BD9-DB669D6EE95E}" destId="{4ABB35AB-43E9-45F9-B772-A62698B4D057}"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87502106-8D3C-4087-8BB3-566CC61A4E16}" type="presOf" srcId="{BBF75AFB-F130-4FCF-B60D-6B1AC94A267E}" destId="{896159CF-BA7F-4498-98DF-61790BFA6179}"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634377D0-8F78-4AC2-A101-82644F7D43F8}" srcId="{BBF75AFB-F130-4FCF-B60D-6B1AC94A267E}" destId="{8FF7BCED-2F72-44A3-9BD9-DB669D6EE95E}" srcOrd="4" destOrd="0" parTransId="{A251F1FB-624C-46FF-918C-2D9928ECDEB2}" sibTransId="{6B95A33C-B871-416C-9016-1D4DD8AFEC6E}"/>
    <dgm:cxn modelId="{A976CD6F-CB06-474F-9C2D-50B392E19E01}" type="presOf" srcId="{BE6B433B-011A-48FE-80A0-81DC91A17C46}" destId="{A1D7765D-812F-4276-9313-2C74C923229F}" srcOrd="0" destOrd="0" presId="urn:microsoft.com/office/officeart/2005/8/layout/default"/>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sr-Latn-RS" sz="2100" b="1" dirty="0" smtClean="0"/>
            <a:t>Zahtev za hitnu zaštitu</a:t>
          </a:r>
          <a:endParaRPr lang="en-GB" sz="2100" b="1" dirty="0"/>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sr-Latn-RS" sz="1800" b="1" dirty="0" smtClean="0"/>
            <a:t>Ne postoji režim za zadržavanje podataka</a:t>
          </a:r>
          <a:endParaRPr lang="en-GB" sz="1800" b="1" dirty="0"/>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sr-Latn-RS" sz="2100" b="1" dirty="0" smtClean="0"/>
            <a:t>Sadržaj zahteva</a:t>
          </a:r>
          <a:endParaRPr lang="en-GB" sz="2100" b="1" dirty="0"/>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sr-Latn-RS" sz="2100" b="1" dirty="0" smtClean="0"/>
            <a:t>Šta</a:t>
          </a:r>
          <a:r>
            <a:rPr lang="en-US" sz="2100" b="1" dirty="0" smtClean="0"/>
            <a:t>,</a:t>
          </a:r>
          <a:r>
            <a:rPr lang="sr-Latn-RS" sz="2100" b="1" dirty="0" smtClean="0"/>
            <a:t>   </a:t>
          </a:r>
          <a:r>
            <a:rPr lang="en-US" sz="2100" b="1" dirty="0" smtClean="0"/>
            <a:t> </a:t>
          </a:r>
          <a:r>
            <a:rPr lang="sr-Latn-RS" sz="2100" b="1" dirty="0" smtClean="0"/>
            <a:t>zašto</a:t>
          </a:r>
          <a:r>
            <a:rPr lang="en-US" sz="2100" b="1" dirty="0" smtClean="0"/>
            <a:t>, </a:t>
          </a:r>
          <a:r>
            <a:rPr lang="sr-Latn-RS" sz="2100" b="1" dirty="0" smtClean="0"/>
            <a:t>   ko</a:t>
          </a:r>
          <a:r>
            <a:rPr lang="en-US" sz="2100" b="1" dirty="0" smtClean="0"/>
            <a:t>, </a:t>
          </a:r>
          <a:r>
            <a:rPr lang="sr-Latn-RS" sz="2100" b="1" dirty="0" smtClean="0"/>
            <a:t>   kada</a:t>
          </a:r>
          <a:r>
            <a:rPr lang="en-US" sz="2100" b="1" dirty="0" smtClean="0"/>
            <a:t>, </a:t>
          </a:r>
          <a:r>
            <a:rPr lang="sr-Latn-RS" sz="2100" b="1" dirty="0" smtClean="0"/>
            <a:t>gde</a:t>
          </a:r>
          <a:r>
            <a:rPr lang="en-US" sz="2100" b="1" dirty="0" smtClean="0"/>
            <a:t>?</a:t>
          </a:r>
          <a:endParaRPr lang="en-GB" sz="2100" b="1" dirty="0"/>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sr-Latn-RS" sz="2100" b="1" dirty="0" smtClean="0"/>
            <a:t>Ograničenja</a:t>
          </a:r>
          <a:endParaRPr lang="en-GB" sz="2100" b="1" dirty="0"/>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sr-Latn-RS" sz="1900" b="1" dirty="0" smtClean="0"/>
            <a:t>Uslovi za odbijanje</a:t>
          </a:r>
          <a:endParaRPr lang="en-GB" sz="1900" b="1" dirty="0"/>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en-US"/>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t>
        <a:bodyPr/>
        <a:lstStyle/>
        <a:p>
          <a:endParaRPr lang="en-US"/>
        </a:p>
      </dgm:t>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t>
        <a:bodyPr/>
        <a:lstStyle/>
        <a:p>
          <a:endParaRPr lang="en-US"/>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en-US"/>
        </a:p>
      </dgm:t>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t>
        <a:bodyPr/>
        <a:lstStyle/>
        <a:p>
          <a:endParaRPr lang="en-US"/>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t>
        <a:bodyPr/>
        <a:lstStyle/>
        <a:p>
          <a:endParaRPr lang="en-US"/>
        </a:p>
      </dgm:t>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t>
        <a:bodyPr/>
        <a:lstStyle/>
        <a:p>
          <a:endParaRPr lang="en-US"/>
        </a:p>
      </dgm:t>
    </dgm:pt>
  </dgm:ptLst>
  <dgm:cxnLst>
    <dgm:cxn modelId="{E0E8C005-3AEC-4167-88B1-1634AB1C0B91}" type="presOf" srcId="{67EB3051-92A7-4139-B292-34CB9B6860A0}" destId="{B4D5EB93-611D-4038-B168-500D1B32CA56}" srcOrd="0" destOrd="0" presId="urn:microsoft.com/office/officeart/2005/8/layout/StepDownProcess"/>
    <dgm:cxn modelId="{D8E27974-A339-4A1C-A777-3E55B5081739}" type="presOf" srcId="{40A053CC-BC28-4080-943A-767C8E120CC0}" destId="{C5C71605-FA8E-47E8-9A57-50CBF5B28BB8}"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E827E446-742D-4C0D-9087-E35DF9F46A40}" type="presOf" srcId="{5D92D247-FB78-4075-80EA-04B6A0571AA5}" destId="{D73EB49A-F08A-4ADC-BCC6-8D88F76D62B6}" srcOrd="0" destOrd="0" presId="urn:microsoft.com/office/officeart/2005/8/layout/StepDownProcess"/>
    <dgm:cxn modelId="{CE0A545B-792E-4016-A259-355AAE070DC8}" type="presOf" srcId="{3C018D3C-0F91-4A08-90F6-BB16C7CF8F8E}" destId="{D1C491F7-C6F2-452C-ABA8-CA087C267FC6}"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7D80E816-8ABE-4512-9209-984A384E647E}" type="presOf" srcId="{75F8A651-A7C2-48D9-808A-E0FFEA9518D9}" destId="{A5F31CDA-115C-41E7-AE28-01F4D53E927C}"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831EAA11-C43D-4068-A716-60CCCD752FB2}" srcId="{3C018D3C-0F91-4A08-90F6-BB16C7CF8F8E}" destId="{5D92D247-FB78-4075-80EA-04B6A0571AA5}" srcOrd="1" destOrd="0" parTransId="{EA9B5474-DDD6-4F8C-ACF7-0E9474452DE5}" sibTransId="{41B3314E-69B3-4078-B431-7A7CB80FBE33}"/>
    <dgm:cxn modelId="{19DC7568-F8C6-4AC0-9BA9-CB3E72F43016}" srcId="{3C018D3C-0F91-4A08-90F6-BB16C7CF8F8E}" destId="{A36D20B0-06E8-4224-A950-B6E62CB3FFA0}" srcOrd="2" destOrd="0" parTransId="{EEE4A91A-5A19-4EB6-B0DB-F92136B5BBDA}" sibTransId="{54668624-3071-4B1B-A7B4-B3599924663C}"/>
    <dgm:cxn modelId="{E349022D-13EB-4D8E-9B9B-4682AA06D704}" srcId="{3C018D3C-0F91-4A08-90F6-BB16C7CF8F8E}" destId="{67EB3051-92A7-4139-B292-34CB9B6860A0}" srcOrd="0" destOrd="0" parTransId="{79E9A809-BA37-4853-AA8E-39C2539F98BB}" sibTransId="{493AE93D-B296-4EF7-A9A2-2B322187866D}"/>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sr-Latn-RS" b="1" dirty="0" smtClean="0"/>
            <a:t>Informacije poslate iz zemlje A</a:t>
          </a:r>
          <a:endParaRPr lang="en-GB" b="1" dirty="0"/>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sr-Latn-RS" b="1" dirty="0" smtClean="0">
              <a:solidFill>
                <a:srgbClr val="FFFF00"/>
              </a:solidFill>
            </a:rPr>
            <a:t>Relej server u zemlji B</a:t>
          </a:r>
          <a:endParaRPr lang="en-GB" b="1" dirty="0">
            <a:solidFill>
              <a:srgbClr val="FFFF00"/>
            </a:solidFill>
          </a:endParaRP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sr-Latn-RS" b="1" dirty="0" smtClean="0"/>
            <a:t>Informacije primljene u zemlji C</a:t>
          </a:r>
          <a:endParaRPr lang="en-GB" b="1" dirty="0"/>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en-US"/>
        </a:p>
      </dgm:t>
    </dgm:pt>
    <dgm:pt modelId="{66314F9B-10CF-44C6-A95B-6D106D205273}" type="pres">
      <dgm:prSet presAssocID="{D8EC43DE-F0ED-4306-8402-ACDF80100405}" presName="sibTrans" presStyleLbl="sibTrans2D1" presStyleIdx="0" presStyleCnt="2"/>
      <dgm:spPr/>
      <dgm:t>
        <a:bodyPr/>
        <a:lstStyle/>
        <a:p>
          <a:endParaRPr lang="en-US"/>
        </a:p>
      </dgm:t>
    </dgm:pt>
    <dgm:pt modelId="{239083C5-3C4C-4A27-AC35-DA09DABF6434}" type="pres">
      <dgm:prSet presAssocID="{D8EC43DE-F0ED-4306-8402-ACDF80100405}" presName="connectorText" presStyleLbl="sibTrans2D1" presStyleIdx="0" presStyleCnt="2"/>
      <dgm:spPr/>
      <dgm:t>
        <a:bodyPr/>
        <a:lstStyle/>
        <a:p>
          <a:endParaRPr lang="en-US"/>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en-US"/>
        </a:p>
      </dgm:t>
    </dgm:pt>
    <dgm:pt modelId="{41C79047-15CF-4FFE-BEF8-7E421503F124}" type="pres">
      <dgm:prSet presAssocID="{1605DF09-B689-440D-A8F7-8A0DDE38192F}" presName="sibTrans" presStyleLbl="sibTrans2D1" presStyleIdx="1" presStyleCnt="2"/>
      <dgm:spPr/>
      <dgm:t>
        <a:bodyPr/>
        <a:lstStyle/>
        <a:p>
          <a:endParaRPr lang="en-US"/>
        </a:p>
      </dgm:t>
    </dgm:pt>
    <dgm:pt modelId="{5E546C62-3D0C-4375-A5B9-DB1AF73E0FED}" type="pres">
      <dgm:prSet presAssocID="{1605DF09-B689-440D-A8F7-8A0DDE38192F}" presName="connectorText" presStyleLbl="sibTrans2D1" presStyleIdx="1" presStyleCnt="2"/>
      <dgm:spPr/>
      <dgm:t>
        <a:bodyPr/>
        <a:lstStyle/>
        <a:p>
          <a:endParaRPr lang="en-US"/>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en-US"/>
        </a:p>
      </dgm:t>
    </dgm:pt>
  </dgm:ptLst>
  <dgm:cxnLst>
    <dgm:cxn modelId="{377230FF-2C64-4C61-B6D7-68498E03313F}" type="presOf" srcId="{F1CEAA09-6E04-4169-A989-51DA223B1AE2}" destId="{35A29870-0D19-40B0-B764-1D224889547E}" srcOrd="0" destOrd="0" presId="urn:microsoft.com/office/officeart/2005/8/layout/process1"/>
    <dgm:cxn modelId="{FC4BE7F9-11E9-48CC-AA79-420B5E88C547}" srcId="{CCB0F65B-9F91-406A-90CB-6785F6808F2D}" destId="{54F52897-B747-4F08-A43F-62CD1150A1C7}" srcOrd="2" destOrd="0" parTransId="{79CC8503-680C-4BAD-BCD9-F5CBAE75EF89}" sibTransId="{DF958E0E-E0DB-436A-A0EF-AD61AD7EC53B}"/>
    <dgm:cxn modelId="{59EDA668-AC13-41F3-A9FA-FFECCD0A5792}" type="presOf" srcId="{D8EC43DE-F0ED-4306-8402-ACDF80100405}" destId="{239083C5-3C4C-4A27-AC35-DA09DABF6434}" srcOrd="1"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6189531A-B95A-4923-9310-66D2A3176B89}" type="presOf" srcId="{1605DF09-B689-440D-A8F7-8A0DDE38192F}" destId="{41C79047-15CF-4FFE-BEF8-7E421503F124}"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9C5C47B9-62EA-4F19-B7A6-AE74B4038311}" type="presOf" srcId="{CCB0F65B-9F91-406A-90CB-6785F6808F2D}" destId="{B6F4850D-E4E6-4EF7-BA16-947C9E7BAD22}" srcOrd="0"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sr-Latn-RS" sz="2500" b="1" dirty="0" smtClean="0"/>
            <a:t>Inicijativa/predlog uzajamne pravne pomoći</a:t>
          </a:r>
          <a:endParaRPr lang="en-US" sz="2500" b="1" dirty="0"/>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sr-Latn-RS" sz="2500" b="1" dirty="0" smtClean="0"/>
            <a:t>Gonjenje ili sudski nalog u drugoj zemlji</a:t>
          </a:r>
          <a:endParaRPr lang="en-US" sz="2500" b="1" dirty="0"/>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sr-Latn-RS" b="1" i="1" dirty="0" smtClean="0"/>
            <a:t>ISP</a:t>
          </a:r>
          <a:r>
            <a:rPr lang="sr-Latn-RS" b="1" dirty="0" smtClean="0"/>
            <a:t> implementacija</a:t>
          </a:r>
          <a:endParaRPr lang="en-US" b="1" dirty="0"/>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en-US"/>
        </a:p>
      </dgm:t>
    </dgm:pt>
    <dgm:pt modelId="{575B4603-DEF0-5541-83A2-96EE904E758D}" type="pres">
      <dgm:prSet presAssocID="{FDC3CB59-829A-C84B-B579-8B9002EFB2A7}" presName="sibTrans" presStyleLbl="sibTrans2D1" presStyleIdx="0" presStyleCnt="2"/>
      <dgm:spPr/>
      <dgm:t>
        <a:bodyPr/>
        <a:lstStyle/>
        <a:p>
          <a:endParaRPr lang="en-US"/>
        </a:p>
      </dgm:t>
    </dgm:pt>
    <dgm:pt modelId="{38921681-A46C-2E46-A28A-EE209F7DFF8E}" type="pres">
      <dgm:prSet presAssocID="{FDC3CB59-829A-C84B-B579-8B9002EFB2A7}" presName="connectorText" presStyleLbl="sibTrans2D1" presStyleIdx="0" presStyleCnt="2"/>
      <dgm:spPr/>
      <dgm:t>
        <a:bodyPr/>
        <a:lstStyle/>
        <a:p>
          <a:endParaRPr lang="en-US"/>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en-US"/>
        </a:p>
      </dgm:t>
    </dgm:pt>
    <dgm:pt modelId="{2D7682A1-F91C-7942-AF4D-3E91EBC211EA}" type="pres">
      <dgm:prSet presAssocID="{7038ADFC-0E27-1B49-8658-6394F010896A}" presName="sibTrans" presStyleLbl="sibTrans2D1" presStyleIdx="1" presStyleCnt="2"/>
      <dgm:spPr/>
      <dgm:t>
        <a:bodyPr/>
        <a:lstStyle/>
        <a:p>
          <a:endParaRPr lang="en-US"/>
        </a:p>
      </dgm:t>
    </dgm:pt>
    <dgm:pt modelId="{0CDFECCB-DBA2-8B4B-9BDF-F313F7BF9897}" type="pres">
      <dgm:prSet presAssocID="{7038ADFC-0E27-1B49-8658-6394F010896A}" presName="connectorText" presStyleLbl="sibTrans2D1" presStyleIdx="1" presStyleCnt="2"/>
      <dgm:spPr/>
      <dgm:t>
        <a:bodyPr/>
        <a:lstStyle/>
        <a:p>
          <a:endParaRPr lang="en-US"/>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en-US"/>
        </a:p>
      </dgm:t>
    </dgm:pt>
  </dgm:ptLst>
  <dgm:cxnLst>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E4C7A0F8-09A4-4E48-9DF7-DE9389B1C73C}" type="presOf" srcId="{B817E51B-5347-A54F-94F0-8C2DEC193D04}" destId="{CB3D899A-8E9B-E840-8698-AEB53FA7A099}"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AF7295FA-02AE-7347-BC2B-6C8EBB48AB65}" srcId="{851E8B54-F15E-144E-8D2F-9EAF10BA117C}" destId="{FBFCC004-16C3-1C4C-AE98-8809FF704719}" srcOrd="1" destOrd="0" parTransId="{16F6BE10-67EA-FF4B-9D7B-2AA452608E46}" sibTransId="{7038ADFC-0E27-1B49-8658-6394F010896A}"/>
    <dgm:cxn modelId="{3C0EDD2F-B444-2D44-A133-893E970273CF}" type="presOf" srcId="{851E8B54-F15E-144E-8D2F-9EAF10BA117C}" destId="{CA3B3DD8-C9D2-B246-BC8F-382A89A4400F}" srcOrd="0" destOrd="0" presId="urn:microsoft.com/office/officeart/2005/8/layout/process1"/>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sr-Latn-RS" sz="2000" kern="1200" dirty="0" smtClean="0"/>
            <a:t>Najšira uzajamna pravna  pomoć </a:t>
          </a:r>
          <a:endParaRPr lang="en-GB" sz="2000" kern="1200" dirty="0"/>
        </a:p>
      </dsp:txBody>
      <dsp:txXfrm>
        <a:off x="640381" y="2107838"/>
        <a:ext cx="1913293"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sr-Latn-RS" sz="2400" kern="1200" dirty="0" smtClean="0"/>
            <a:t>Postojeće </a:t>
          </a:r>
          <a:r>
            <a:rPr lang="sr-Latn-RS" sz="2400" kern="1200" spc="-50" baseline="0" dirty="0" smtClean="0"/>
            <a:t>zakonodavstvo</a:t>
          </a:r>
          <a:endParaRPr lang="en-GB" sz="2400" kern="1200" spc="-50" baseline="0" dirty="0"/>
        </a:p>
      </dsp:txBody>
      <dsp:txXfrm>
        <a:off x="3510320" y="2107838"/>
        <a:ext cx="1913293"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a:lnSpc>
              <a:spcPct val="90000"/>
            </a:lnSpc>
            <a:spcBef>
              <a:spcPct val="0"/>
            </a:spcBef>
            <a:spcAft>
              <a:spcPct val="35000"/>
            </a:spcAft>
          </a:pPr>
          <a:r>
            <a:rPr lang="sr-Latn-RS" sz="2700" kern="1200" dirty="0" smtClean="0"/>
            <a:t>Ubrzanje</a:t>
          </a:r>
          <a:endParaRPr lang="en-GB" sz="2700" kern="1200" dirty="0"/>
        </a:p>
      </dsp:txBody>
      <dsp:txXfrm>
        <a:off x="6380259" y="2107838"/>
        <a:ext cx="1913293" cy="1275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sr-Latn-RS" sz="1500" b="1" kern="1200" dirty="0" smtClean="0"/>
            <a:t>Zemlja A šalje </a:t>
          </a:r>
          <a:r>
            <a:rPr lang="sr-Latn-RS" sz="1500" b="1" kern="1200" dirty="0" err="1" smtClean="0"/>
            <a:t>imejlom</a:t>
          </a:r>
          <a:r>
            <a:rPr lang="sr-Latn-RS" sz="1500" b="1" kern="1200" dirty="0" smtClean="0"/>
            <a:t> informacije u sklopu uzajamne pravne pomoći o mogućem krivičnom delu</a:t>
          </a:r>
          <a:endParaRPr lang="en-GB" sz="1500" b="1" kern="1200" dirty="0"/>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Latn-RS" sz="1600" b="1" kern="1200" dirty="0" smtClean="0"/>
            <a:t>Zemlja B dobija informacije i počinje lokalne </a:t>
          </a:r>
          <a:r>
            <a:rPr lang="sr-Latn-RS" sz="1600" b="1" kern="1200" dirty="0" err="1" smtClean="0"/>
            <a:t>predistražne</a:t>
          </a:r>
          <a:r>
            <a:rPr lang="sr-Latn-RS" sz="1600" b="1" kern="1200" dirty="0" smtClean="0"/>
            <a:t> radnje radi provere tačnosti navoda</a:t>
          </a:r>
          <a:endParaRPr lang="en-GB" sz="1600" b="1" kern="1200" dirty="0"/>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sr-Latn-RS" sz="1600" b="1" kern="1200" dirty="0" smtClean="0"/>
            <a:t>Zemlja B nalazi dokaze da su informacije bile istinite i počinje kompletna istraga</a:t>
          </a:r>
          <a:endParaRPr lang="en-US" sz="1600" kern="1200" dirty="0" smtClean="0"/>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Centralni organ</a:t>
          </a:r>
          <a:endParaRPr lang="en-GB" sz="24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Sprovođenje ugovora</a:t>
          </a:r>
          <a:endParaRPr lang="en-GB" sz="24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Osnovi za odbijanje</a:t>
          </a:r>
          <a:endParaRPr lang="en-GB" sz="24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Obaveštavanje</a:t>
          </a:r>
          <a:endParaRPr lang="en-GB" sz="24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sr-Latn-RS" sz="2400" kern="1200" dirty="0" smtClean="0"/>
            <a:t>Direktna saradnja</a:t>
          </a:r>
          <a:endParaRPr lang="en-GB" sz="2400" kern="1200" dirty="0"/>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Zahtev za hitnu zaštitu</a:t>
          </a:r>
          <a:endParaRPr lang="en-GB" sz="2100" b="1" kern="1200" dirty="0"/>
        </a:p>
      </dsp:txBody>
      <dsp:txXfrm>
        <a:off x="76115" y="167989"/>
        <a:ext cx="1928517" cy="1307448"/>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sr-Latn-RS" sz="1800" b="1" kern="1200" dirty="0" smtClean="0"/>
            <a:t>Ne postoji režim za zadržavanje podataka</a:t>
          </a:r>
          <a:endParaRPr lang="en-GB" sz="1800" b="1" kern="1200" dirty="0"/>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Sadržaj zahteva</a:t>
          </a:r>
          <a:endParaRPr lang="en-GB" sz="2100" b="1" kern="1200" dirty="0"/>
        </a:p>
      </dsp:txBody>
      <dsp:txXfrm>
        <a:off x="1792370" y="1795624"/>
        <a:ext cx="1928517" cy="1307448"/>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sr-Latn-RS" sz="2100" b="1" kern="1200" dirty="0" smtClean="0"/>
            <a:t>Šta</a:t>
          </a:r>
          <a:r>
            <a:rPr lang="en-US" sz="2100" b="1" kern="1200" dirty="0" smtClean="0"/>
            <a:t>,</a:t>
          </a:r>
          <a:r>
            <a:rPr lang="sr-Latn-RS" sz="2100" b="1" kern="1200" dirty="0" smtClean="0"/>
            <a:t>   </a:t>
          </a:r>
          <a:r>
            <a:rPr lang="en-US" sz="2100" b="1" kern="1200" dirty="0" smtClean="0"/>
            <a:t> </a:t>
          </a:r>
          <a:r>
            <a:rPr lang="sr-Latn-RS" sz="2100" b="1" kern="1200" dirty="0" smtClean="0"/>
            <a:t>zašto</a:t>
          </a:r>
          <a:r>
            <a:rPr lang="en-US" sz="2100" b="1" kern="1200" dirty="0" smtClean="0"/>
            <a:t>, </a:t>
          </a:r>
          <a:r>
            <a:rPr lang="sr-Latn-RS" sz="2100" b="1" kern="1200" dirty="0" smtClean="0"/>
            <a:t>   ko</a:t>
          </a:r>
          <a:r>
            <a:rPr lang="en-US" sz="2100" b="1" kern="1200" dirty="0" smtClean="0"/>
            <a:t>, </a:t>
          </a:r>
          <a:r>
            <a:rPr lang="sr-Latn-RS" sz="2100" b="1" kern="1200" dirty="0" smtClean="0"/>
            <a:t>   kada</a:t>
          </a:r>
          <a:r>
            <a:rPr lang="en-US" sz="2100" b="1" kern="1200" dirty="0" smtClean="0"/>
            <a:t>, </a:t>
          </a:r>
          <a:r>
            <a:rPr lang="sr-Latn-RS" sz="2100" b="1" kern="1200" dirty="0" smtClean="0"/>
            <a:t>gde</a:t>
          </a:r>
          <a:r>
            <a:rPr lang="en-US" sz="2100" b="1" kern="1200" dirty="0" smtClean="0"/>
            <a:t>?</a:t>
          </a:r>
          <a:endParaRPr lang="en-GB" sz="2100" b="1" kern="1200" dirty="0"/>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sr-Latn-RS" sz="2100" b="1" kern="1200" dirty="0" smtClean="0"/>
            <a:t>Ograničenja</a:t>
          </a:r>
          <a:endParaRPr lang="en-GB" sz="2100" b="1" kern="1200" dirty="0"/>
        </a:p>
      </dsp:txBody>
      <dsp:txXfrm>
        <a:off x="3508625" y="3423258"/>
        <a:ext cx="1928517" cy="1307448"/>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sr-Latn-RS" sz="1900" b="1" kern="1200" dirty="0" smtClean="0"/>
            <a:t>Uslovi za odbijanje</a:t>
          </a:r>
          <a:endParaRPr lang="en-GB" sz="1900" b="1" kern="1200" dirty="0"/>
        </a:p>
      </dsp:txBody>
      <dsp:txXfrm>
        <a:off x="5507887" y="3490703"/>
        <a:ext cx="1505525" cy="1171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t>Informacije poslate iz zemlje A</a:t>
          </a:r>
          <a:endParaRPr lang="en-GB" sz="2300" b="1" kern="1200" dirty="0"/>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solidFill>
                <a:srgbClr val="FFFF00"/>
              </a:solidFill>
            </a:rPr>
            <a:t>Relej server u zemlji B</a:t>
          </a:r>
          <a:endParaRPr lang="en-GB" sz="2300" b="1" kern="1200" dirty="0">
            <a:solidFill>
              <a:srgbClr val="FFFF00"/>
            </a:solidFill>
          </a:endParaRP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GB" sz="19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sr-Latn-RS" sz="2300" b="1" kern="1200" dirty="0" smtClean="0"/>
            <a:t>Informacije primljene u zemlji C</a:t>
          </a:r>
          <a:endParaRPr lang="en-GB" sz="2300" b="1" kern="1200" dirty="0"/>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12206"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kern="1200" dirty="0" smtClean="0"/>
            <a:t>Inicijativa/predlog uzajamne pravne pomoći</a:t>
          </a:r>
          <a:endParaRPr lang="en-US" sz="2500" b="1" kern="1200" dirty="0"/>
        </a:p>
      </dsp:txBody>
      <dsp:txXfrm>
        <a:off x="53409" y="335444"/>
        <a:ext cx="2262204" cy="1324360"/>
      </dsp:txXfrm>
    </dsp:sp>
    <dsp:sp modelId="{575B4603-DEF0-5541-83A2-96EE904E758D}">
      <dsp:nvSpPr>
        <dsp:cNvPr id="0" name=""/>
        <dsp:cNvSpPr/>
      </dsp:nvSpPr>
      <dsp:spPr>
        <a:xfrm>
          <a:off x="2591278" y="706892"/>
          <a:ext cx="497057" cy="581463"/>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591278" y="823185"/>
        <a:ext cx="347940" cy="348877"/>
      </dsp:txXfrm>
    </dsp:sp>
    <dsp:sp modelId="{0208B717-D5D6-D14D-9793-A6B9B85D6CE5}">
      <dsp:nvSpPr>
        <dsp:cNvPr id="0" name=""/>
        <dsp:cNvSpPr/>
      </dsp:nvSpPr>
      <dsp:spPr>
        <a:xfrm>
          <a:off x="3294661"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kern="1200" dirty="0" smtClean="0"/>
            <a:t>Gonjenje ili sudski nalog u drugoj zemlji</a:t>
          </a:r>
          <a:endParaRPr lang="en-US" sz="2500" b="1" kern="1200" dirty="0"/>
        </a:p>
      </dsp:txBody>
      <dsp:txXfrm>
        <a:off x="3335864" y="335444"/>
        <a:ext cx="2262204" cy="1324360"/>
      </dsp:txXfrm>
    </dsp:sp>
    <dsp:sp modelId="{2D7682A1-F91C-7942-AF4D-3E91EBC211EA}">
      <dsp:nvSpPr>
        <dsp:cNvPr id="0" name=""/>
        <dsp:cNvSpPr/>
      </dsp:nvSpPr>
      <dsp:spPr>
        <a:xfrm>
          <a:off x="5873733" y="706892"/>
          <a:ext cx="497057" cy="581463"/>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5873733" y="823185"/>
        <a:ext cx="347940" cy="348877"/>
      </dsp:txXfrm>
    </dsp:sp>
    <dsp:sp modelId="{CB3D899A-8E9B-E840-8698-AEB53FA7A099}">
      <dsp:nvSpPr>
        <dsp:cNvPr id="0" name=""/>
        <dsp:cNvSpPr/>
      </dsp:nvSpPr>
      <dsp:spPr>
        <a:xfrm>
          <a:off x="6577116" y="294241"/>
          <a:ext cx="2344610" cy="1406766"/>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sr-Latn-RS" sz="2500" b="1" i="1" kern="1200" dirty="0" smtClean="0"/>
            <a:t>ISP</a:t>
          </a:r>
          <a:r>
            <a:rPr lang="sr-Latn-RS" sz="2500" b="1" kern="1200" dirty="0" smtClean="0"/>
            <a:t> implementacija</a:t>
          </a:r>
          <a:endParaRPr lang="en-US" sz="2500" b="1" kern="1200" dirty="0"/>
        </a:p>
      </dsp:txBody>
      <dsp:txXfrm>
        <a:off x="6618319" y="335444"/>
        <a:ext cx="2262204" cy="132436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Ekspert bi trebalo ukratko da predstavi polaznicima dnevni red i sadržaj obuke.</a:t>
            </a:r>
            <a:endParaRPr lang="en-US" sz="1200" kern="1200" dirty="0" smtClean="0">
              <a:solidFill>
                <a:schemeClr val="tx1"/>
              </a:solidFill>
              <a:effectLst/>
              <a:latin typeface="+mn-lt"/>
              <a:ea typeface="+mn-ea"/>
              <a:cs typeface="+mn-cs"/>
            </a:endParaRPr>
          </a:p>
          <a:p>
            <a:pPr marL="457200" marR="0" lvl="1" indent="0" algn="l" defTabSz="457200" rtl="0" eaLnBrk="0" fontAlgn="base" latinLnBrk="0" hangingPunct="0">
              <a:lnSpc>
                <a:spcPct val="100000"/>
              </a:lnSpc>
              <a:spcBef>
                <a:spcPct val="30000"/>
              </a:spcBef>
              <a:spcAft>
                <a:spcPct val="0"/>
              </a:spcAft>
              <a:buClrTx/>
              <a:buSzTx/>
              <a:buFontTx/>
              <a:buNone/>
              <a:tabLst/>
              <a:defRPr/>
            </a:pPr>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sr-Latn-RS" sz="1200" kern="1200" dirty="0" smtClean="0">
                <a:solidFill>
                  <a:schemeClr val="tx1"/>
                </a:solidFill>
                <a:effectLst/>
                <a:latin typeface="+mn-lt"/>
                <a:ea typeface="+mn-ea"/>
                <a:cs typeface="+mn-cs"/>
              </a:rPr>
              <a:t>	Tužioci ili sudije koji podnose formalni zahtev uvek treba da se pozovu na međunarodnu obavezu zamoljene države da pruži pomoć onda kada takva obaveza postoji u vidu međunarodnog instrumenta. Isto tako, treba naglasiti ovlašćenje na osnovu koga se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upućuje.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Administrativna pomoć može i treba takođe da se koristi onda kada se upućuju zahtevi za prikupljanje dokaza u državi ukoliko za izvršenje tih zahteva ne postoji ovlašćenje koje povlači za sobom primenu sile (npr. naredba ili sudski nalog). Takvim pristupom smanjuje se rizik od odlaganja i većina država je spremna da ga prihvati sa dobrodošlicom.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kontekstu važno je imati na umu da iako se administrativna pomoć ponekad označava kao „neformalna pomoć”, to ne znači da je oblik dokaza koji se na taj način pribavljaju neformalan ili takav da se ne može upotrebiti u sudskom postupku; naprotiv, zahtev za prikupljanje dokaza na koji je odgovoreno administrativno/neformalno treba da predoči dokaze na isti način kao da su ti dokazi prikupljeni u odgovor na zvaničnu </a:t>
            </a:r>
            <a:r>
              <a:rPr lang="sr-Latn-RS" sz="1200" kern="1200" dirty="0" err="1" smtClean="0">
                <a:solidFill>
                  <a:schemeClr val="tx1"/>
                </a:solidFill>
                <a:effectLst/>
                <a:latin typeface="+mn-lt"/>
                <a:ea typeface="+mn-ea"/>
                <a:cs typeface="+mn-cs"/>
              </a:rPr>
              <a:t>zamolnicu</a:t>
            </a:r>
            <a:r>
              <a:rPr lang="sr-Latn-RS" sz="1200" kern="1200" dirty="0" smtClean="0">
                <a:solidFill>
                  <a:schemeClr val="tx1"/>
                </a:solidFill>
                <a:effectLst/>
                <a:latin typeface="+mn-lt"/>
                <a:ea typeface="+mn-ea"/>
                <a:cs typeface="+mn-cs"/>
              </a:rPr>
              <a:t>. </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Visokotehnološki</a:t>
            </a:r>
            <a:r>
              <a:rPr lang="sr-Latn-RS" sz="1200" kern="1200" dirty="0" smtClean="0">
                <a:solidFill>
                  <a:schemeClr val="tx1"/>
                </a:solidFill>
                <a:effectLst/>
                <a:latin typeface="+mn-lt"/>
                <a:ea typeface="+mn-ea"/>
                <a:cs typeface="+mn-cs"/>
              </a:rPr>
              <a:t> kriminal je sada sveprisutan element u društvu. On ne pravi nikakvu razliku između pojedinaca, pravnih lica ili vlada. </a:t>
            </a:r>
            <a:r>
              <a:rPr lang="sr-Latn-RS" sz="1200" kern="1200" dirty="0" err="1" smtClean="0">
                <a:solidFill>
                  <a:schemeClr val="tx1"/>
                </a:solidFill>
                <a:effectLst/>
                <a:latin typeface="+mn-lt"/>
                <a:ea typeface="+mn-ea"/>
                <a:cs typeface="+mn-cs"/>
              </a:rPr>
              <a:t>Visokotehnološki</a:t>
            </a:r>
            <a:r>
              <a:rPr lang="sr-Latn-RS" sz="1200" kern="1200" dirty="0" smtClean="0">
                <a:solidFill>
                  <a:schemeClr val="tx1"/>
                </a:solidFill>
                <a:effectLst/>
                <a:latin typeface="+mn-lt"/>
                <a:ea typeface="+mn-ea"/>
                <a:cs typeface="+mn-cs"/>
              </a:rPr>
              <a:t> kriminal ugrožava svakog – i sve. Problem je dodatno pogoršan time što se među kriminalcima izuzetno lako i brzo šire i razmenjuju informacije u vezi sa izvršenjem zločina, što još više otežava organima reda i poslovnom sektoru da drže korak. Standardna policijska praksa više nije dovoljna – potrebni su alati i instrumenti koji su prilagođeni ovoj konkretnoj situaciji. Što je važnije, policija i poslovni sektor moraju sarađivati kako bi se zajednički uhvatili u koštac s tim akutnim problemom.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Saradnja javnog i privatnog sektora u borbi protiv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kada je reč o međunarodnim aspektima tog kriminala izuzetno je važna komponenta istrage i suđenja u glavnom postupku. Davaoci usluga iz privatnog sektora povezani sa informaciono-komunikacionim tehnologijama (IKT) oni su kod kojih se nalazi većina </a:t>
            </a:r>
            <a:r>
              <a:rPr lang="sr-Latn-RS" sz="1200" kern="1200" dirty="0" err="1" smtClean="0">
                <a:solidFill>
                  <a:schemeClr val="tx1"/>
                </a:solidFill>
                <a:effectLst/>
                <a:latin typeface="+mn-lt"/>
                <a:ea typeface="+mn-ea"/>
                <a:cs typeface="+mn-cs"/>
              </a:rPr>
              <a:t>najkorisnih</a:t>
            </a:r>
            <a:r>
              <a:rPr lang="sr-Latn-RS" sz="1200" kern="1200" dirty="0" smtClean="0">
                <a:solidFill>
                  <a:schemeClr val="tx1"/>
                </a:solidFill>
                <a:effectLst/>
                <a:latin typeface="+mn-lt"/>
                <a:ea typeface="+mn-ea"/>
                <a:cs typeface="+mn-cs"/>
              </a:rPr>
              <a:t> informacija vezanih za istragu zločina, tj. onih informacija koje su neophodne istražiteljima, tužiocima i sudijama.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Saradnja s njima u pronalaženju načina za ubrzavanje saradnje i postizanje veće preciznosti i korisnosti te saradnje ima ogroman značaj ako se želi da se postigne veća brzina u otkrivanju i pribavljanju dokaza. Zato u zakonskim okvirima treba ispitati sve oblike takve saradnje i utvrditi koji su modaliteti saradnje najbolji ne samo na osnovu primene prinudnih mera i naloga i naredaba nego i na osnovu dobrovoljnih sporazuma i sličnih oblika saradnje. </a:t>
            </a:r>
            <a:endParaRPr lang="en-US" sz="1200" kern="1200" dirty="0" smtClean="0">
              <a:solidFill>
                <a:schemeClr val="tx1"/>
              </a:solidFill>
              <a:effectLst/>
              <a:latin typeface="+mn-lt"/>
              <a:ea typeface="+mn-ea"/>
              <a:cs typeface="+mn-cs"/>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89370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Predavač treba da objasni tri moguća nivoa saradnje sa domaćim privatnim sektorom</a:t>
            </a:r>
            <a:r>
              <a:rPr lang="es-C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Obavezna saradnja sa zakonskim ovlašćenjem </a:t>
            </a:r>
            <a:r>
              <a:rPr lang="es-CL" sz="1200" b="1" kern="1200" dirty="0" smtClean="0">
                <a:solidFill>
                  <a:schemeClr val="tx1"/>
                </a:solidFill>
                <a:effectLst/>
                <a:latin typeface="+mn-lt"/>
                <a:ea typeface="+mn-ea"/>
                <a:cs typeface="+mn-cs"/>
              </a:rPr>
              <a:t>–</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To je obavezna saradnja koja nastaje onda kada organi reda ostvaruju svoja procesna ovlašćenja koja odgovaraju članovima 16–21. Budimpeštanske konvencije. To podrazumeva izdavanje naredaba/naloga koji obavezuju lice na koje se ta naredba/nalog odnosi da sarađuje sa službama organa reda.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sa zakonskim ovlašćenjem – </a:t>
            </a:r>
            <a:r>
              <a:rPr lang="sr-Latn-RS" sz="1200" kern="1200" dirty="0" smtClean="0">
                <a:solidFill>
                  <a:schemeClr val="tx1"/>
                </a:solidFill>
                <a:effectLst/>
                <a:latin typeface="+mn-lt"/>
                <a:ea typeface="+mn-ea"/>
                <a:cs typeface="+mn-cs"/>
              </a:rPr>
              <a:t>To je dobrovoljna saradnja koja nastaje na osnovu nekog zakonskog ovlašćenja koje nema istu snagu kakvu imaju obavezujuće odredbe zakona. Takva saradnja na primer može nastati kao rezultat delovanja memoranduma o razumevanju potpisanog između operatera iz privatnog sektora i organa reda.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bez obzira na zakonsko ovlašćenje </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To je dobrovoljna saradnja koja nastaje bez obzira na to što za nju ne postoji izričito zakonsko ovlašćenje. Takva saradnja može biti dopuštena zakonom, ali to nije saradnja koju zakon nalaže.</a:t>
            </a:r>
            <a:endParaRPr lang="en-US" sz="1200" kern="1200" dirty="0" smtClean="0">
              <a:solidFill>
                <a:schemeClr val="tx1"/>
              </a:solidFill>
              <a:effectLst/>
              <a:latin typeface="+mn-lt"/>
              <a:ea typeface="+mn-ea"/>
              <a:cs typeface="+mn-cs"/>
            </a:endParaRPr>
          </a:p>
          <a:p>
            <a:pPr indent="457200"/>
            <a:endParaRPr lang="en-US" b="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44796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Predavač treba da objasni tri nivoa saradnje koja može biti uspostavljena sa stranim davaocima usluga:</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Obavezna saradnja</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Saradnja je propisana i obavezna, odvija se preko kanala za pružanje uzajamne pravne pomoći, a strani davaoci usluga po svojim domaćim zakonima dužni su da učestvuju u toj saradnji.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takođe može koristiti svoja domaća procesna ovlašćenja na osnovu naredbe koju izdaje davaocu usluga koji te usluge daje na svojoj teritoriji da predoči podatke o pretplatniku koje poseduje ili kontroliše. </a:t>
            </a:r>
            <a:endParaRPr lang="en-US" sz="1200" kern="1200" dirty="0" smtClean="0">
              <a:solidFill>
                <a:schemeClr val="tx1"/>
              </a:solidFill>
              <a:effectLst/>
              <a:latin typeface="+mn-lt"/>
              <a:ea typeface="+mn-ea"/>
              <a:cs typeface="+mn-cs"/>
            </a:endParaRPr>
          </a:p>
          <a:p>
            <a:pPr lvl="0" indent="457200"/>
            <a:r>
              <a:rPr lang="sr-Latn-RS" sz="1200" b="1" kern="1200" dirty="0" smtClean="0">
                <a:solidFill>
                  <a:schemeClr val="tx1"/>
                </a:solidFill>
                <a:effectLst/>
                <a:latin typeface="+mn-lt"/>
                <a:ea typeface="+mn-ea"/>
                <a:cs typeface="+mn-cs"/>
              </a:rPr>
              <a:t>Dobrovoljna saradnja sa zakonskim ovlašćenjem: </a:t>
            </a:r>
            <a:r>
              <a:rPr lang="sr-Latn-RS" sz="1200" kern="1200" dirty="0" smtClean="0">
                <a:solidFill>
                  <a:schemeClr val="tx1"/>
                </a:solidFill>
                <a:effectLst/>
                <a:latin typeface="+mn-lt"/>
                <a:ea typeface="+mn-ea"/>
                <a:cs typeface="+mn-cs"/>
              </a:rPr>
              <a:t>Ta je saradnja koja se odvija dobrovoljno, u njoj učestvuje strani davalac usluge koji nije u zakonskoj obavezi da na taj način sarađuje (na primer,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pristup podacima uz saglasnost). </a:t>
            </a:r>
            <a:endParaRPr lang="en-U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Dobrovoljna saradnja bez obzira na zakonsko ovlašćenje: </a:t>
            </a:r>
            <a:r>
              <a:rPr lang="sr-Latn-RS" sz="1200" kern="1200" dirty="0" smtClean="0">
                <a:solidFill>
                  <a:schemeClr val="tx1"/>
                </a:solidFill>
                <a:effectLst/>
                <a:latin typeface="+mn-lt"/>
                <a:ea typeface="+mn-ea"/>
                <a:cs typeface="+mn-cs"/>
              </a:rPr>
              <a:t>To je saradnja koju dobrovoljno uspostavlja strani davalac usluge bez određenog zakonskog ovlašćenja (npr. direktna saradnja sa stranim davaocima usluga u sklopu sektorske politike koju primenjuju ti strani davaoci usluga). </a:t>
            </a:r>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indent="457200"/>
            <a:r>
              <a:rPr lang="sr-Latn-RS" sz="1200" b="1" kern="1200" dirty="0" smtClean="0">
                <a:solidFill>
                  <a:schemeClr val="tx1"/>
                </a:solidFill>
                <a:effectLst/>
                <a:latin typeface="+mn-lt"/>
                <a:ea typeface="+mn-ea"/>
                <a:cs typeface="+mn-cs"/>
              </a:rPr>
              <a:t>MOGUĆE JE DA ĆE SLAJD BITI IZBRISAN ZBOG TOGA ŠTO SE PONAVLJA GRADIVO IZ PRETHODNIH LEKCIJA</a:t>
            </a:r>
            <a:endParaRPr lang="en-U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Konvencija </a:t>
            </a:r>
            <a:r>
              <a:rPr lang="sr-Latn-RS" sz="1200" kern="1200" dirty="0" smtClean="0">
                <a:solidFill>
                  <a:schemeClr val="tx1"/>
                </a:solidFill>
                <a:effectLst/>
                <a:latin typeface="+mn-lt"/>
                <a:ea typeface="+mn-ea"/>
                <a:cs typeface="+mn-cs"/>
              </a:rPr>
              <a:t>Saveta Evrope </a:t>
            </a:r>
            <a:r>
              <a:rPr lang="sr-Latn-RS" sz="1200" b="1" kern="1200" dirty="0" smtClean="0">
                <a:solidFill>
                  <a:schemeClr val="tx1"/>
                </a:solidFill>
                <a:effectLst/>
                <a:latin typeface="+mn-lt"/>
                <a:ea typeface="+mn-ea"/>
                <a:cs typeface="+mn-cs"/>
              </a:rPr>
              <a:t>o </a:t>
            </a:r>
            <a:r>
              <a:rPr lang="sr-Latn-RS" sz="1200" b="1" kern="1200" dirty="0" err="1" smtClean="0">
                <a:solidFill>
                  <a:schemeClr val="tx1"/>
                </a:solidFill>
                <a:effectLst/>
                <a:latin typeface="+mn-lt"/>
                <a:ea typeface="+mn-ea"/>
                <a:cs typeface="+mn-cs"/>
              </a:rPr>
              <a:t>visokotehnološkom</a:t>
            </a:r>
            <a:r>
              <a:rPr lang="sr-Latn-RS" sz="1200" b="1" kern="1200" dirty="0" smtClean="0">
                <a:solidFill>
                  <a:schemeClr val="tx1"/>
                </a:solidFill>
                <a:effectLst/>
                <a:latin typeface="+mn-lt"/>
                <a:ea typeface="+mn-ea"/>
                <a:cs typeface="+mn-cs"/>
              </a:rPr>
              <a:t> kriminalu </a:t>
            </a:r>
            <a:r>
              <a:rPr lang="sr-Latn-RS" sz="1200" kern="1200" dirty="0" smtClean="0">
                <a:solidFill>
                  <a:schemeClr val="tx1"/>
                </a:solidFill>
                <a:effectLst/>
                <a:latin typeface="+mn-lt"/>
                <a:ea typeface="+mn-ea"/>
                <a:cs typeface="+mn-cs"/>
              </a:rPr>
              <a:t>(</a:t>
            </a:r>
            <a:r>
              <a:rPr lang="sr-Latn-RS" sz="1200" i="1" kern="1200" dirty="0" smtClean="0">
                <a:solidFill>
                  <a:schemeClr val="tx1"/>
                </a:solidFill>
                <a:effectLst/>
                <a:latin typeface="+mn-lt"/>
                <a:ea typeface="+mn-ea"/>
                <a:cs typeface="+mn-cs"/>
              </a:rPr>
              <a:t>CETS</a:t>
            </a:r>
            <a:r>
              <a:rPr lang="sr-Latn-RS" sz="1200" kern="1200" dirty="0" smtClean="0">
                <a:solidFill>
                  <a:schemeClr val="tx1"/>
                </a:solidFill>
                <a:effectLst/>
                <a:latin typeface="+mn-lt"/>
                <a:ea typeface="+mn-ea"/>
                <a:cs typeface="+mn-cs"/>
              </a:rPr>
              <a:t> br. 185), poznata kao Budimpeštanska konvencija, jedini je obavezujući međunarodni instrument o ovoj temi. Ona služi kao smernica za svaku zemlju koja razvija sveobuhvatno nacionalno zakonodavstvo kojim uređuje borbu protiv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i kao okvir za međunarodnu saradnju između država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ovog ugovora.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Konvencija je prvi međunarodni ugovor o krivičnim delima počinjenim preko interneta i drugih računarskih mreža i naročito se bavi kršenjem autorskih prava, prevarom u vezi sa kompjuterima, dečjom pornografijom i povredama bezbednosti na mreži. Ona sadrži i niz ovlašćenja i postupaka, kao što su pretraga računarskih mreža i presretanje podataka.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Njen glavni cilj koji je utvrđen u </a:t>
            </a:r>
            <a:r>
              <a:rPr lang="sr-Latn-RS" sz="1200" kern="1200" dirty="0" err="1" smtClean="0">
                <a:solidFill>
                  <a:schemeClr val="tx1"/>
                </a:solidFill>
                <a:effectLst/>
                <a:latin typeface="+mn-lt"/>
                <a:ea typeface="+mn-ea"/>
                <a:cs typeface="+mn-cs"/>
              </a:rPr>
              <a:t>Preambuli</a:t>
            </a:r>
            <a:r>
              <a:rPr lang="sr-Latn-RS" sz="1200" kern="1200" dirty="0" smtClean="0">
                <a:solidFill>
                  <a:schemeClr val="tx1"/>
                </a:solidFill>
                <a:effectLst/>
                <a:latin typeface="+mn-lt"/>
                <a:ea typeface="+mn-ea"/>
                <a:cs typeface="+mn-cs"/>
              </a:rPr>
              <a:t> jeste zajednička </a:t>
            </a:r>
            <a:r>
              <a:rPr lang="sr-Latn-RS" sz="1200" kern="1200" dirty="0" err="1" smtClean="0">
                <a:solidFill>
                  <a:schemeClr val="tx1"/>
                </a:solidFill>
                <a:effectLst/>
                <a:latin typeface="+mn-lt"/>
                <a:ea typeface="+mn-ea"/>
                <a:cs typeface="+mn-cs"/>
              </a:rPr>
              <a:t>krivičnopravna</a:t>
            </a:r>
            <a:r>
              <a:rPr lang="sr-Latn-RS" sz="1200" kern="1200" dirty="0" smtClean="0">
                <a:solidFill>
                  <a:schemeClr val="tx1"/>
                </a:solidFill>
                <a:effectLst/>
                <a:latin typeface="+mn-lt"/>
                <a:ea typeface="+mn-ea"/>
                <a:cs typeface="+mn-cs"/>
              </a:rPr>
              <a:t> politika usmerena ka zaštiti društva od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naročito donošenjem odgovarajućeg zakonodavstva i jačanjem međunarodne saradnje.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Budimpeštanska konvencija dopunjena je </a:t>
            </a:r>
            <a:r>
              <a:rPr lang="sr-Latn-RS" sz="1200" b="1" kern="1200" dirty="0" smtClean="0">
                <a:solidFill>
                  <a:schemeClr val="tx1"/>
                </a:solidFill>
                <a:effectLst/>
                <a:latin typeface="+mn-lt"/>
                <a:ea typeface="+mn-ea"/>
                <a:cs typeface="+mn-cs"/>
              </a:rPr>
              <a:t>Protokolom o inkriminaciji dela rasističke i ksenofobične prirode </a:t>
            </a:r>
            <a:r>
              <a:rPr lang="sr-Latn-RS" sz="1200" kern="1200" dirty="0" smtClean="0">
                <a:solidFill>
                  <a:schemeClr val="tx1"/>
                </a:solidFill>
                <a:effectLst/>
                <a:latin typeface="+mn-lt"/>
                <a:ea typeface="+mn-ea"/>
                <a:cs typeface="+mn-cs"/>
              </a:rPr>
              <a:t>izvršenih preko računarskih sistema.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909059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Poglavlje III Budimpeštanske konvencije sadrži odredbe koje se odnose na uzajamnu pomoć u vezi sa tradicionalnim krivičnim delima i krivičnim delima u vezi s računarima, kao i pravila o ekstradiciji. Ona obuhvata tradicionalnu uzajamnu pomoć u dvema situacijama: kada ne postoji pravni osnov (ugovor, recipročno pravo itd.) između strana – kada se primenjuju odredbe Konvencije  – i onda kada takav osnov postoji – kada se ti postojeći dogovori takođe primenjuju na pomoć po Konvenciji.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Pomoć koja se pruža u slučaju krivičnih dela izvršenih preko računara ili u vezi s računarom primenjuje se na obe te situacije i obuhvata, uz vođenje računa o dodatnim uslovima, isti obim procesnih ovlašćenja kao i onaj koji je utvrđen u Poglavlju II.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Pored toga, Poglavlje III sadrži odredbu o specifičnoj vrsti </a:t>
            </a:r>
            <a:r>
              <a:rPr lang="sr-Latn-RS" sz="1200" kern="1200" dirty="0" err="1" smtClean="0">
                <a:solidFill>
                  <a:schemeClr val="tx1"/>
                </a:solidFill>
                <a:effectLst/>
                <a:latin typeface="+mn-lt"/>
                <a:ea typeface="+mn-ea"/>
                <a:cs typeface="+mn-cs"/>
              </a:rPr>
              <a:t>prekograničnog</a:t>
            </a:r>
            <a:r>
              <a:rPr lang="sr-Latn-RS" sz="1200" kern="1200" dirty="0" smtClean="0">
                <a:solidFill>
                  <a:schemeClr val="tx1"/>
                </a:solidFill>
                <a:effectLst/>
                <a:latin typeface="+mn-lt"/>
                <a:ea typeface="+mn-ea"/>
                <a:cs typeface="+mn-cs"/>
              </a:rPr>
              <a:t> pristupa sačuvanim računarskim podacima za koju nije potrebna uzajamna pomoć (uz pristanak i gde je to moguće javno) i omogućuje uspostavljanje Mreže 24/7, koja treba da osigura brzo pružanje pomoći među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45720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Cilj konkretnih procesnih ovlašćenja jeste da se osigura da postoje posebni mehanizmi kako bi bilo mogućno preduzeti delotvornu i usredsređenu međunarodnu akciju u slučajevima u kojima se radi o krivičnim delima u vezi s računarima i o dokazima u elektronskom obliku.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indent="457200"/>
            <a:r>
              <a:rPr lang="sr-Latn-RS" sz="1200" kern="1200" dirty="0" smtClean="0">
                <a:solidFill>
                  <a:schemeClr val="tx1"/>
                </a:solidFill>
                <a:effectLst/>
                <a:latin typeface="+mn-lt"/>
                <a:ea typeface="+mn-ea"/>
                <a:cs typeface="+mn-cs"/>
              </a:rPr>
              <a:t>Globalizacija i sve veća mobilnost ljudi širom sveta stvaraju nove mogućnosti za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kriminal. Upravo su zbog toga uzajamna pravna pomoć i sporazumi o izručenju suštinski važni da bi se stalo na put </a:t>
            </a:r>
            <a:r>
              <a:rPr lang="sr-Latn-RS" sz="1200" kern="1200" dirty="0" err="1" smtClean="0">
                <a:solidFill>
                  <a:schemeClr val="tx1"/>
                </a:solidFill>
                <a:effectLst/>
                <a:latin typeface="+mn-lt"/>
                <a:ea typeface="+mn-ea"/>
                <a:cs typeface="+mn-cs"/>
              </a:rPr>
              <a:t>prekograničnom</a:t>
            </a:r>
            <a:r>
              <a:rPr lang="sr-Latn-RS" sz="1200" kern="1200" dirty="0" smtClean="0">
                <a:solidFill>
                  <a:schemeClr val="tx1"/>
                </a:solidFill>
                <a:effectLst/>
                <a:latin typeface="+mn-lt"/>
                <a:ea typeface="+mn-ea"/>
                <a:cs typeface="+mn-cs"/>
              </a:rPr>
              <a:t> kriminalu.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Uzajamna pravna pomoć predstavlja oblik saradnje između različitih zemalja radi prikupljanja i razmene informacija. Vlasti jedne zemlje mogu zatražiti dokaze locirane u drugoj zemlji i pružiti dokaze locirane u svojoj zemlji radi pružanja pomoći u krivičnoj istrazi ili krivičnom postupku u drugoj zemlji.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Tradicionalno sredstvo uzajamne pravne pomoći je </a:t>
            </a:r>
            <a:r>
              <a:rPr lang="sr-Latn-RS" sz="1200" i="1" kern="1200" dirty="0" err="1" smtClean="0">
                <a:solidFill>
                  <a:schemeClr val="tx1"/>
                </a:solidFill>
                <a:effectLst/>
                <a:latin typeface="+mn-lt"/>
                <a:ea typeface="+mn-ea"/>
                <a:cs typeface="+mn-cs"/>
              </a:rPr>
              <a:t>zamolnica</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letters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rogatory</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 formalni zahtev koji upućuje sudska vlast jedne zemlje sudskoj vlasti druge zemlje u kome se od zamoljenog sudskog organa traži da u ime sudske vlasti države molilje obavi jednu ili više određenih radnji koje se obično odnose na prikupljanje dokaza i saslušanje svedoka,. Ti zahtevi se konvencionalno prenose diplomatskim kanalima. Nakon što tužilac pripremi zahtev, overava ga nadležni nacionalni sud u državi molilji i potom ga ministarstvo inostranih poslova te zemlje predaje ambasadi zamoljene države (</a:t>
            </a:r>
            <a:r>
              <a:rPr lang="sr-Latn-RS" sz="1200" kern="1200" dirty="0" err="1" smtClean="0">
                <a:solidFill>
                  <a:schemeClr val="tx1"/>
                </a:solidFill>
                <a:effectLst/>
                <a:latin typeface="+mn-lt"/>
                <a:ea typeface="+mn-ea"/>
                <a:cs typeface="+mn-cs"/>
              </a:rPr>
              <a:t>Funk</a:t>
            </a:r>
            <a:r>
              <a:rPr lang="sr-Latn-RS" sz="1200" kern="1200" dirty="0" smtClean="0">
                <a:solidFill>
                  <a:schemeClr val="tx1"/>
                </a:solidFill>
                <a:effectLst/>
                <a:latin typeface="+mn-lt"/>
                <a:ea typeface="+mn-ea"/>
                <a:cs typeface="+mn-cs"/>
              </a:rPr>
              <a:t>, 2014; </a:t>
            </a:r>
            <a:r>
              <a:rPr lang="sr-Latn-RS" sz="1200" kern="1200" dirty="0" err="1" smtClean="0">
                <a:solidFill>
                  <a:schemeClr val="tx1"/>
                </a:solidFill>
                <a:effectLst/>
                <a:latin typeface="+mn-lt"/>
                <a:ea typeface="+mn-ea"/>
                <a:cs typeface="+mn-cs"/>
              </a:rPr>
              <a:t>Efrat</a:t>
            </a:r>
            <a:r>
              <a:rPr lang="sr-Latn-RS" sz="1200" kern="1200" dirty="0" smtClean="0">
                <a:solidFill>
                  <a:schemeClr val="tx1"/>
                </a:solidFill>
                <a:effectLst/>
                <a:latin typeface="+mn-lt"/>
                <a:ea typeface="+mn-ea"/>
                <a:cs typeface="+mn-cs"/>
              </a:rPr>
              <a:t> i </a:t>
            </a:r>
            <a:r>
              <a:rPr lang="sr-Latn-RS" sz="1200" kern="1200" dirty="0" err="1" smtClean="0">
                <a:solidFill>
                  <a:schemeClr val="tx1"/>
                </a:solidFill>
                <a:effectLst/>
                <a:latin typeface="+mn-lt"/>
                <a:ea typeface="+mn-ea"/>
                <a:cs typeface="+mn-cs"/>
              </a:rPr>
              <a:t>Newman</a:t>
            </a:r>
            <a:r>
              <a:rPr lang="sr-Latn-RS" sz="1200" kern="1200" dirty="0" smtClean="0">
                <a:solidFill>
                  <a:schemeClr val="tx1"/>
                </a:solidFill>
                <a:effectLst/>
                <a:latin typeface="+mn-lt"/>
                <a:ea typeface="+mn-ea"/>
                <a:cs typeface="+mn-cs"/>
              </a:rPr>
              <a:t>, 2017). Ambasada šalje zahtev nadležnim sudskim vlastima zamoljene države. Nakon što se zahtev reši, odgovor se vraća po istom sledu.</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Formalni ugovori su stvorili čvršću osnovu za međunarodnu saradnju. Proces slanja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zahteva više vremena i u manjoj je meri predvidljiv nego postupak koji se odvija na osnovu ugovora o uzajamnoj pravnoj pomoći. To je jednim delom izazvano činjenicom da je izvršenje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pitanje komunikacije između sudova, a ne materija uređena ugovorom. Iz tog razloga tužioci obično pristupaju </a:t>
            </a:r>
            <a:r>
              <a:rPr lang="sr-Latn-RS" sz="1200" kern="1200" dirty="0" err="1" smtClean="0">
                <a:solidFill>
                  <a:schemeClr val="tx1"/>
                </a:solidFill>
                <a:effectLst/>
                <a:latin typeface="+mn-lt"/>
                <a:ea typeface="+mn-ea"/>
                <a:cs typeface="+mn-cs"/>
              </a:rPr>
              <a:t>zamolnicama</a:t>
            </a:r>
            <a:r>
              <a:rPr lang="sr-Latn-RS" sz="1200" kern="1200" dirty="0" smtClean="0">
                <a:solidFill>
                  <a:schemeClr val="tx1"/>
                </a:solidFill>
                <a:effectLst/>
                <a:latin typeface="+mn-lt"/>
                <a:ea typeface="+mn-ea"/>
                <a:cs typeface="+mn-cs"/>
              </a:rPr>
              <a:t> kao krajnjem rešenju kada treba pribaviti dokaze u inostranstvu i koriste ih samo onda kada ne postoje ugovori o uzajamnoj pravnoj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Između država se može pregovarati i mogu se sklopiti bilateralni ugovori (ugovori između dveju država) koji donose viši stepen sigurnosti u pogledu obaveza i očekivanja obeju ugovornih strana. Međutim, pregovaranje, izrada nacrta i dogovaranje bilateralnih sporazuma može biti skupo i zato može biti potrebno dosta vremena i resursa, a nije moguće ni imati bilateralni ugovor sa svakom zemljom sveta. </a:t>
            </a:r>
            <a:endParaRPr lang="en-US" sz="1200" kern="1200" dirty="0" smtClean="0">
              <a:solidFill>
                <a:schemeClr val="tx1"/>
              </a:solidFill>
              <a:effectLst/>
              <a:latin typeface="+mn-lt"/>
              <a:ea typeface="+mn-ea"/>
              <a:cs typeface="+mn-cs"/>
            </a:endParaRPr>
          </a:p>
          <a:p>
            <a:pPr indent="457200"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MLAT</a:t>
            </a:r>
            <a:r>
              <a:rPr lang="sr-Latn-RS" sz="1200" kern="1200" dirty="0" smtClean="0">
                <a:solidFill>
                  <a:schemeClr val="tx1"/>
                </a:solidFill>
                <a:effectLst/>
                <a:latin typeface="+mn-lt"/>
                <a:ea typeface="+mn-ea"/>
                <a:cs typeface="+mn-cs"/>
              </a:rPr>
              <a:t>: (rečnička odrednica)</a:t>
            </a:r>
          </a:p>
          <a:p>
            <a:pPr indent="457200"/>
            <a:r>
              <a:rPr lang="sr-Latn-RS" sz="1200" i="1" kern="1200" dirty="0" smtClean="0">
                <a:solidFill>
                  <a:schemeClr val="tx1"/>
                </a:solidFill>
                <a:effectLst/>
                <a:latin typeface="+mn-lt"/>
                <a:ea typeface="+mn-ea"/>
                <a:cs typeface="+mn-cs"/>
              </a:rPr>
              <a:t>1. Proces sklapanja ugovora o uzajamnoj pravnoj pomoći</a:t>
            </a:r>
          </a:p>
          <a:p>
            <a:pPr indent="457200"/>
            <a:r>
              <a:rPr lang="sr-Latn-RS" sz="1200" i="1" kern="1200" dirty="0" smtClean="0">
                <a:solidFill>
                  <a:schemeClr val="tx1"/>
                </a:solidFill>
                <a:effectLst/>
                <a:latin typeface="+mn-lt"/>
                <a:ea typeface="+mn-ea"/>
                <a:cs typeface="+mn-cs"/>
              </a:rPr>
              <a:t>2. Formalni i obavezujući ugovori između zemalja kojima se utvrđuju procedure pomoću kojih organi za sprovođenje zakona mogu tražiti krivične dokaze iz drugih zemalja.</a:t>
            </a:r>
          </a:p>
          <a:p>
            <a:pPr indent="457200"/>
            <a:r>
              <a:rPr lang="sr-Latn-RS" sz="1200" b="1" kern="1200" dirty="0" smtClean="0">
                <a:solidFill>
                  <a:schemeClr val="tx1"/>
                </a:solidFill>
                <a:effectLst/>
                <a:latin typeface="+mn-lt"/>
                <a:ea typeface="+mn-ea"/>
                <a:cs typeface="+mn-cs"/>
              </a:rPr>
              <a:t>3. Najbolje rešenje za </a:t>
            </a:r>
            <a:r>
              <a:rPr lang="sr-Latn-RS" sz="1200" b="1" kern="1200" dirty="0" err="1" smtClean="0">
                <a:solidFill>
                  <a:schemeClr val="tx1"/>
                </a:solidFill>
                <a:effectLst/>
                <a:latin typeface="+mn-lt"/>
                <a:ea typeface="+mn-ea"/>
                <a:cs typeface="+mn-cs"/>
              </a:rPr>
              <a:t>prekogranične</a:t>
            </a:r>
            <a:r>
              <a:rPr lang="sr-Latn-RS" sz="1200" b="1" kern="1200" dirty="0" smtClean="0">
                <a:solidFill>
                  <a:schemeClr val="tx1"/>
                </a:solidFill>
                <a:effectLst/>
                <a:latin typeface="+mn-lt"/>
                <a:ea typeface="+mn-ea"/>
                <a:cs typeface="+mn-cs"/>
              </a:rPr>
              <a:t> zahteve za dostavljanje krivičnih dokaza</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Presudno </a:t>
            </a:r>
            <a:r>
              <a:rPr lang="sr-Latn-RS" sz="1200" kern="1200" dirty="0" smtClean="0">
                <a:solidFill>
                  <a:schemeClr val="tx1"/>
                </a:solidFill>
                <a:effectLst/>
                <a:latin typeface="+mn-lt"/>
                <a:ea typeface="+mn-ea"/>
                <a:cs typeface="+mn-cs"/>
              </a:rPr>
              <a:t>je važno uskladiti pravne okvire na nacionalnom i međunarodnom nivou. Saradnja je lakša i brža ako su utvrđene slične procedure i slične zakonske odredbe. Tome služe upravo multilateralni i regionalni sporazumi.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sve većoj meri sporazumi o uzajamnoj pravnoj pomoći zahtevaju da države odrede neki centralni organ (obično ministarstvo pravde) kome se mogu upućivati zahtevi, što predstavlja alternativu diplomatskim kanalima. Sudske vlasti države molilje tada mogu direktno da komuniciraju sa centralnim organom.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Danas se u sve većoj meri koriste još neposredniji kanali, u tom smislu što zvaničnik u državi molilji može da uputi zahtev direktno odgovarajućem zvaničniku u drugoj državi. Ta tendencija svedoči koliko je važno da postoji nacionalni centralni organ jer je to pretpostavka za postizanje veće </a:t>
            </a:r>
            <a:r>
              <a:rPr lang="sr-Latn-RS" sz="1200" kern="1200" dirty="0" err="1" smtClean="0">
                <a:solidFill>
                  <a:schemeClr val="tx1"/>
                </a:solidFill>
                <a:effectLst/>
                <a:latin typeface="+mn-lt"/>
                <a:ea typeface="+mn-ea"/>
                <a:cs typeface="+mn-cs"/>
              </a:rPr>
              <a:t>delotvornosti</a:t>
            </a:r>
            <a:r>
              <a:rPr lang="sr-Latn-RS" sz="1200" kern="1200" dirty="0" smtClean="0">
                <a:solidFill>
                  <a:schemeClr val="tx1"/>
                </a:solidFill>
                <a:effectLst/>
                <a:latin typeface="+mn-lt"/>
                <a:ea typeface="+mn-ea"/>
                <a:cs typeface="+mn-cs"/>
              </a:rPr>
              <a:t> uzajamne pravne pomoći. </a:t>
            </a:r>
            <a:endParaRPr lang="en-US" sz="1200" kern="1200" dirty="0" smtClean="0">
              <a:solidFill>
                <a:schemeClr val="tx1"/>
              </a:solidFill>
              <a:effectLst/>
              <a:latin typeface="+mn-lt"/>
              <a:ea typeface="+mn-ea"/>
              <a:cs typeface="+mn-cs"/>
            </a:endParaRPr>
          </a:p>
          <a:p>
            <a:pPr marL="0" marR="0" lvl="0" indent="457200" algn="just"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Opšta načela u vezi sa uzajamnom  pravnom pomoći utvrđena su u stavu 1. Saradnja se mora odvijati „u najširem mogućem obimu”. Tako, kao i u članu 23. („Opšta načela u vezi sa međunarodnom saradnjom”) uzajamna  pravna pomoć u načelu treba da bude ekstenzivna, a prepreke na njenom putu moraju biti strogo ograničene.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Drugo, kao i u članu 23, obaveza da se sarađuje odnosi se kako na krivična dela u vezi s računarskim sistemima i podatke (tj. krivična dela obuhvaćena članom 14. stav 2. tačke a-b), tako i na prikupljanje dokaza krivičnog dela u elektronskom obliku. Dogovoreno je da se na taj način uvede obaveza da se sarađuje u toj širokoj kategoriji krivičnih dela zato što i za jednu i za drugu kategoriju postoji potreba za pojednostavljenim mehanizmima međunarodne saradnje.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Ekspert treba da predstavi polaznicima ciljeve sesije ukazujući na primer na njihov obim.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Polaznici treba da shvate šta je cilj sesije i šta se od njih očekuje na kraju te sesije. </a:t>
            </a:r>
            <a:endParaRPr lang="en-US" sz="1200" kern="1200" dirty="0" smtClean="0">
              <a:solidFill>
                <a:schemeClr val="tx1"/>
              </a:solidFill>
              <a:effectLst/>
              <a:latin typeface="+mn-lt"/>
              <a:ea typeface="+mn-ea"/>
              <a:cs typeface="+mn-cs"/>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Prema tome, cilj stava 3. jeste da se pospeši ubrzanje postupka dobijanja uzajamne  pravne pomoći kako kritično važne informacije ili dokazi ne bi bili izgubljeni zato što su izbrisani pre no što je bilo moguće pripremiti i poslati zahtev za pomoć i odgovoriti na njega.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Stav 3. to čini tako što (1) ovlašćuje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da podnose hitne zahteve za saradnju brzim sredstvima komunikacije, a ne tradicionalnim, znatno sporijim slanjem pismenih, zapečaćenih dokumenata diplomatskom poštom ili poštanskim putem i (2) zahtevajući od zamoljene strane da koristi brza sredstva komunikacije da bi odgovorila na zahteve u takvim okolnostima.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Stav 4. utvrđuje načelo po kome uzajamna pravna pomoć podleže uslovima važećih ugovora o uzajamnoj pomoći i domaćim zakonima. Takvi režimi pružaju mehanizme zaštite kada je reč o pravima lica lociranim u zamoljenoj strani ugovornici kada bi se na ta lica mogli odnositi zahtevi za uzajamnu  pravnu pomoć. </a:t>
            </a:r>
            <a:endParaRPr lang="en-US" sz="1200" kern="1200" dirty="0" smtClean="0">
              <a:solidFill>
                <a:schemeClr val="tx1"/>
              </a:solidFill>
              <a:effectLst/>
              <a:latin typeface="+mn-lt"/>
              <a:ea typeface="+mn-ea"/>
              <a:cs typeface="+mn-cs"/>
            </a:endParaRPr>
          </a:p>
          <a:p>
            <a:pPr indent="457200" algn="just"/>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Stav 5. u suštini predstavlja definiciju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u smislu uzajamne pomoći prema ovom poglavlju. Kada je zamoljenoj strani dozvoljeno da traži da dvostrana </a:t>
            </a:r>
            <a:r>
              <a:rPr lang="sr-Latn-RS" sz="1200" kern="1200" dirty="0" err="1" smtClean="0">
                <a:solidFill>
                  <a:schemeClr val="tx1"/>
                </a:solidFill>
                <a:effectLst/>
                <a:latin typeface="+mn-lt"/>
                <a:ea typeface="+mn-ea"/>
                <a:cs typeface="+mn-cs"/>
              </a:rPr>
              <a:t>kažnjivost</a:t>
            </a:r>
            <a:r>
              <a:rPr lang="sr-Latn-RS" sz="1200" kern="1200" dirty="0" smtClean="0">
                <a:solidFill>
                  <a:schemeClr val="tx1"/>
                </a:solidFill>
                <a:effectLst/>
                <a:latin typeface="+mn-lt"/>
                <a:ea typeface="+mn-ea"/>
                <a:cs typeface="+mn-cs"/>
              </a:rPr>
              <a:t> bude uslov za pružanje pomoći (na primer onda kada je zamoljena strana rezervisala svoje pravo da traži dvostranu </a:t>
            </a:r>
            <a:r>
              <a:rPr lang="sr-Latn-RS" sz="1200" kern="1200" dirty="0" err="1" smtClean="0">
                <a:solidFill>
                  <a:schemeClr val="tx1"/>
                </a:solidFill>
                <a:effectLst/>
                <a:latin typeface="+mn-lt"/>
                <a:ea typeface="+mn-ea"/>
                <a:cs typeface="+mn-cs"/>
              </a:rPr>
              <a:t>kažnjivost</a:t>
            </a:r>
            <a:r>
              <a:rPr lang="sr-Latn-RS" sz="1200" kern="1200" dirty="0" smtClean="0">
                <a:solidFill>
                  <a:schemeClr val="tx1"/>
                </a:solidFill>
                <a:effectLst/>
                <a:latin typeface="+mn-lt"/>
                <a:ea typeface="+mn-ea"/>
                <a:cs typeface="+mn-cs"/>
              </a:rPr>
              <a:t> u odnosu na očuvanje podataka iz člana 29. stav 4. „hitna zaštita sačuvanih računarskih podataka”), smatraće se da postoji dvostrana </a:t>
            </a:r>
            <a:r>
              <a:rPr lang="sr-Latn-RS" sz="1200" kern="1200" dirty="0" err="1" smtClean="0">
                <a:solidFill>
                  <a:schemeClr val="tx1"/>
                </a:solidFill>
                <a:effectLst/>
                <a:latin typeface="+mn-lt"/>
                <a:ea typeface="+mn-ea"/>
                <a:cs typeface="+mn-cs"/>
              </a:rPr>
              <a:t>kažnjivost</a:t>
            </a:r>
            <a:r>
              <a:rPr lang="sr-Latn-RS" sz="1200" kern="1200" dirty="0" smtClean="0">
                <a:solidFill>
                  <a:schemeClr val="tx1"/>
                </a:solidFill>
                <a:effectLst/>
                <a:latin typeface="+mn-lt"/>
                <a:ea typeface="+mn-ea"/>
                <a:cs typeface="+mn-cs"/>
              </a:rPr>
              <a:t> ako radnja koja predstavlja osnov dela za koje se traži uzajamna pravna pomoć istovremeno predstavlja krivično delo po zakonima zamoljene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čak i ukoliko po njenim zakonima to delo spada u neku drugu kategoriju dela ili ako se za njega koristi drugačija terminologija.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15392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Grafička prezentacija tri najvažnija aspekta člana 25. Ekspert treba da ih sažme i efektno zaključi taj deo izlaganja.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je izveden iz odredaba ranijih instrumenata Saveta Evrope, kao što je član br. 10. Konvencije o pranju, traženju, zapleni i oduzimanju prihoda stečenih kriminalom i o finansiranju terorizma (</a:t>
            </a:r>
            <a:r>
              <a:rPr lang="sr-Latn-RS" sz="1200" i="1" kern="1200" dirty="0" smtClean="0">
                <a:solidFill>
                  <a:schemeClr val="tx1"/>
                </a:solidFill>
                <a:effectLst/>
                <a:latin typeface="+mn-lt"/>
                <a:ea typeface="+mn-ea"/>
                <a:cs typeface="+mn-cs"/>
              </a:rPr>
              <a:t>ETS</a:t>
            </a:r>
            <a:r>
              <a:rPr lang="sr-Latn-RS" sz="1200" kern="1200" dirty="0" smtClean="0">
                <a:solidFill>
                  <a:schemeClr val="tx1"/>
                </a:solidFill>
                <a:effectLst/>
                <a:latin typeface="+mn-lt"/>
                <a:ea typeface="+mn-ea"/>
                <a:cs typeface="+mn-cs"/>
              </a:rPr>
              <a:t> br. 141) i člana 28. </a:t>
            </a:r>
            <a:r>
              <a:rPr lang="sr-Latn-RS" sz="1200" kern="1200" dirty="0" err="1" smtClean="0">
                <a:solidFill>
                  <a:schemeClr val="tx1"/>
                </a:solidFill>
                <a:effectLst/>
                <a:latin typeface="+mn-lt"/>
                <a:ea typeface="+mn-ea"/>
                <a:cs typeface="+mn-cs"/>
              </a:rPr>
              <a:t>Krivičnopravne</a:t>
            </a:r>
            <a:r>
              <a:rPr lang="sr-Latn-RS" sz="1200" kern="1200" dirty="0" smtClean="0">
                <a:solidFill>
                  <a:schemeClr val="tx1"/>
                </a:solidFill>
                <a:effectLst/>
                <a:latin typeface="+mn-lt"/>
                <a:ea typeface="+mn-ea"/>
                <a:cs typeface="+mn-cs"/>
              </a:rPr>
              <a:t> konvencije o korupciji (</a:t>
            </a:r>
            <a:r>
              <a:rPr lang="sr-Latn-RS" sz="1200" i="1" kern="1200" dirty="0" smtClean="0">
                <a:solidFill>
                  <a:schemeClr val="tx1"/>
                </a:solidFill>
                <a:effectLst/>
                <a:latin typeface="+mn-lt"/>
                <a:ea typeface="+mn-ea"/>
                <a:cs typeface="+mn-cs"/>
              </a:rPr>
              <a:t>ETS</a:t>
            </a:r>
            <a:r>
              <a:rPr lang="sr-Latn-RS" sz="1200" kern="1200" dirty="0" smtClean="0">
                <a:solidFill>
                  <a:schemeClr val="tx1"/>
                </a:solidFill>
                <a:effectLst/>
                <a:latin typeface="+mn-lt"/>
                <a:ea typeface="+mn-ea"/>
                <a:cs typeface="+mn-cs"/>
              </a:rPr>
              <a:t> br. 173).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Sve češće se događa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poseduje veoma korisne informacije za koje veruje da bi mogle pomoći drugoj strani ugovornici u krivičnoj istrazi ili krivičnom postupku, a da ta druga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koja sprovodi istragu ili postupak nije svesna da postoje podaci o kojima je reč. U takvim slučajevima neće biti poslat nijedan zahtev za uzajamnu pravnu pomoć.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err="1" smtClean="0">
                <a:solidFill>
                  <a:schemeClr val="tx1"/>
                </a:solidFill>
                <a:effectLst/>
                <a:latin typeface="+mn-lt"/>
                <a:ea typeface="+mn-ea"/>
                <a:cs typeface="+mn-cs"/>
              </a:rPr>
              <a:t>Poverljivost</a:t>
            </a:r>
            <a:r>
              <a:rPr lang="sr-Latn-RS" sz="1200" kern="1200" dirty="0" smtClean="0">
                <a:solidFill>
                  <a:schemeClr val="tx1"/>
                </a:solidFill>
                <a:effectLst/>
                <a:latin typeface="+mn-lt"/>
                <a:ea typeface="+mn-ea"/>
                <a:cs typeface="+mn-cs"/>
              </a:rPr>
              <a:t> je važan aspekt u slučajevima u kojima mogu biti ugroženi značajni interesi države koja dostavlja informacije ukoliko bi ti podaci bili obelodanjeni, npr. onda kada postoji potreba da se zaštiti način na koji su informacije prikupljene ili činjenica da se vodi istraga o nekoj kriminalnoj grupi.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Ako dalja istraga otkrije da država prijema ne može da ispuni uslov koji traži država koja informacije prosleđuje (na primer ne može da ispuni uslov poverljivosti zato što su joj te informacije potrebne kao dokazni materijal na javnom suđenju), država koja informacije prima dužna je da o tome obavesti državu koja informacije prosleđuje pa ta država onda ima mogućnost da informacije ne dostavi.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smtClean="0">
                <a:solidFill>
                  <a:schemeClr val="tx1"/>
                </a:solidFill>
                <a:effectLst/>
                <a:latin typeface="+mn-lt"/>
                <a:ea typeface="+mn-ea"/>
                <a:cs typeface="+mn-cs"/>
              </a:rPr>
              <a:t>	Grafički </a:t>
            </a:r>
            <a:r>
              <a:rPr lang="sr-Latn-RS" sz="1200" kern="1200" dirty="0" smtClean="0">
                <a:solidFill>
                  <a:schemeClr val="tx1"/>
                </a:solidFill>
                <a:effectLst/>
                <a:latin typeface="+mn-lt"/>
                <a:ea typeface="+mn-ea"/>
                <a:cs typeface="+mn-cs"/>
              </a:rPr>
              <a:t>primer člana 26. o tome kako se koriste informacije dobijene od policijskog doušnika/saradnika koje imaju međunarodnu dimenziju.</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Član 27. obavezuje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da primenjuju određene procedure i uslove za uzajamnu pomoć onda kada ne postoji važeći međunarodni sporazum ili dogovor na osnovu jednoobraznog ili recipročnog zakonodavstva između strane molilje i zamoljene strane. Na taj način ovaj član pojačava opšte načelo po kome uzajamna pomoć treba da se ostvaruje kroz primenu relevantnih ugovora i sličnih dogovora o uzajamnoj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Strane se podstiču da u cilju efikasnosti odrede jedan centralni organ odgovoran za uzajamnu pravnu pomoć; generalno gledano, najveća efikasnost se postiže ako organ koji je u te svrhe imenovan na osnovu ugovora o uzajamnoj pravnoj pomoći ili na osnovu unutrašnjeg prava ima ulogu centralnog organa i u pogledu primene ovog člana. Međutim,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pravo na fleksibilnost u tom smislu što može da imenuje više od jednog centralnog organa ako je to primereno njenom sistemu uzajamne pravne pomoći. Kada se imenuje više od jednog centralnog organa,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koja je to učinila dužna je da se postara da svaki takav organ na istovetan način tumači odredbe ove konvencije, kao i da se podjednako brzo i efikasno obrađuju i zahtevi se primaju i zahtevi koji se šalju za uzajamnu pomoć.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indent="457200"/>
            <a:r>
              <a:rPr lang="sr-Latn-RS" sz="1200" kern="1200" dirty="0" smtClean="0">
                <a:solidFill>
                  <a:schemeClr val="tx1"/>
                </a:solidFill>
                <a:effectLst/>
                <a:latin typeface="+mn-lt"/>
                <a:ea typeface="+mn-ea"/>
                <a:cs typeface="+mn-cs"/>
              </a:rPr>
              <a:t>Stav 4. pruža mogućnost da se odbije zahtev za uzajamnu pravnu pomoć podnet po osnovu ovog člana. Pomoć se može odbiti po osnovima koji su utvrđeni u članu 25. stav 4. (tj. po osnovima koji su utvrđeni u pravu zamoljene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uključujući ugrožavanje njenog suvereniteta, bezbednosti, javnog poretka ili drugih bitnih interesa, kao i u slučaju da zamoljena strana smatra da krivično delo zbog koga se zahtev podnosi predstavlja politički delikt ili delo povezano s političkim deliktom. Kako bi se unapredilo opšte načelo najšireg mogućeg obima saradnje (vidi članove 23, 25) osnovi za odbijanje koje utvrđuje zamoljena stana treba da budu uski i da se uzdržano primenjuju. Oni ne mogu biti do te mere ekspanzivni da se na taj način stvori potencijal za kategoričko odbijanje pomoći, niti mogu biti podvrgnuti prekomerno teškim uslovima u pogledu širokih kategorija dokaza ili informacija.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Podrazumeva se da osim tih osnova za odbijanje koji su utvrđeni u članu 28, odbijanje pomoći na osnovu zaštite podataka može biti nešto na šta će se zamoljena strana pozvati samo u izuzetnim slučajevima. Takva situacija bi mogla da iskrsne ako bi nakon što odmeri važne interese o kojima je u određenom slučaju reč (s jedne strane, javne interese, uključujući pravilnu primenu prava i, s druge strane, interese privatnosti), zamoljena strana ocenila da bi dostavljanje određenih podataka koje traži strana molilja izazvalo teškoće koje su do te mere bitne da ih zamoljena strana može smatrati teškoćama koje spadaju u kategoriju suštinskih interesa, što je onda osnov za odbijanje. Široka, kategorička ili sistematska primena načela zaštite podataka stoga ne može poslužiti kao osnov za odbijanje saradnje.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4101247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sr-Latn-RS" sz="1200" kern="1200" dirty="0" smtClean="0">
                <a:solidFill>
                  <a:schemeClr val="tx1"/>
                </a:solidFill>
                <a:effectLst/>
                <a:latin typeface="+mn-lt"/>
                <a:ea typeface="+mn-ea"/>
                <a:cs typeface="+mn-cs"/>
              </a:rPr>
              <a:t>	Stav 7. obavezuje zamoljenu stranu da odmah obavesti stranu molilju o ishodu zahteva i traži od nje da navede razloge ako odbija ili odlaže pomoć. Navođenje razloga može, između ostalog, pomoći strani molilji da shvati kako zamoljena strana tumači zahteve iz ovog člana, pružajući osnov za konsultacije kako bi se poboljšala buduća efikasnost uzajamne pomoći i pružajući strani molilji činjenične informacije koje su joj ranije bile nepoznate o dostupnosti ili uslovu svedoka ili dokaza. Ima situacija u kojima strana podnese zahtev u nekom naročito osetljivom predmetu ili predmetu u kome bi prevremeno obelodanjivanje činjenica u osnovi zahteva moglo imati katastrofalne posledice.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Stav 8. na sličan način omogućuje strani molilji da zatraži da činjenica da je zahtev upućen i sadržaj zahteva budu držani u tajnosti. Tajnost se, međutim, ne može tražiti u tolikoj meri da se njome podrije mogućnost zamoljene strane da pribavi tražene dokaze ili informacije, tj. u onim situacijama u kojima informacije moraju biti otkrivene da bi se dobio sudski nalog koji je neophodan da bi se realizovao zahtev za pomoć ili u kojima fizička lica koja poseduju dokaze treba da budu upoznata sa zahtevom da bi on mogao biti uspešno realizovan. Ako zamoljena strana ne može da ispuni zahtev za tajnošću, ona je dužna da o tome obavesti stranu molilju, koja zatim može da povuče ili izmeni svoj zahtev.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778935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U hitnim slučajevima zahteve za uzajamnu pravnu pomoć mogu direktno poslati sudije i tužioci strane molilje sudijama i tužiocima zamoljene strane. Sudija ili tužilac koji sprovodi tu proceduru mora takođe da uputi jedan primerak zahteva sopstvenom centralnom organu kako bi ga taj centralni organ dostavio centralnom organu zamoljene strane. Zahtevi se mogu slati preko </a:t>
            </a:r>
            <a:r>
              <a:rPr lang="sr-Latn-RS" sz="1200" kern="1200" dirty="0" err="1" smtClean="0">
                <a:solidFill>
                  <a:schemeClr val="tx1"/>
                </a:solidFill>
                <a:effectLst/>
                <a:latin typeface="+mn-lt"/>
                <a:ea typeface="+mn-ea"/>
                <a:cs typeface="+mn-cs"/>
              </a:rPr>
              <a:t>Interpola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Organi zamoljene strane koje dobiju zahtev koji ne spada u njihovo polje nadležnosti imaju dvostruku obavezu. Prvo, dužni su da zahtev proslede nadležnom organu zamoljene strane. Drugo, moraju obavestiti vlasti strane molilje o tome da su zahtev prosledili dalje. Zahtevi se takođe mogu dostaviti direktno, bez intervencije centralnih organa, čak i onda kada nije reč o </a:t>
            </a:r>
            <a:r>
              <a:rPr lang="sr-Latn-RS" sz="1200" kern="1200" dirty="0" err="1" smtClean="0">
                <a:solidFill>
                  <a:schemeClr val="tx1"/>
                </a:solidFill>
                <a:effectLst/>
                <a:latin typeface="+mn-lt"/>
                <a:ea typeface="+mn-ea"/>
                <a:cs typeface="+mn-cs"/>
              </a:rPr>
              <a:t>hitnosti</a:t>
            </a:r>
            <a:r>
              <a:rPr lang="sr-Latn-RS" sz="1200" kern="1200" dirty="0" smtClean="0">
                <a:solidFill>
                  <a:schemeClr val="tx1"/>
                </a:solidFill>
                <a:effectLst/>
                <a:latin typeface="+mn-lt"/>
                <a:ea typeface="+mn-ea"/>
                <a:cs typeface="+mn-cs"/>
              </a:rPr>
              <a:t>, sve dotle dokle je nadležni organ zamoljene strane u stanju da sprovede zahtev bez povlačenja mera prinude.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Konačno, ovim se omogućuje strani ugovornici da obavesti druge, preko Generalnog sekretara Saveta Evrope, da direktne komunikacije  treba iz razloga efikasnosti ostvarivati preko njenog centralnog organa.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Revolucija u informacionim tehnologijama suštinski je promenila društvo i verovatno će nastaviti da ga menja u doglednoj budućnosti. Sada su mnogi zadaci postali lakše rešivi. Dok je prvobitno samo nekoliko specifičnih sektora društva racionalizovalo svoje radne postupke pomoću informacione tehnologije, danas teško da postoji ijedan sektor društva koji je ostao bez ikakvog uticaja informacione tehnologije. Ona je na ovaj ili onaj način prožela gotovo svaki aspekt ljudskih aktivnosti.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Razvoj telekomunikacione tehnologije i njegov dosadašnji i budući uticaj predstavlja aspekt informacione tehnologije koji izaziva polemike. Klasična telefonija, u kojoj se prenosi ljudski glas, potisnuta je razmenom ogromnih količina podataka koji obuhvataju glas, tekst, muziku i statične, kao i pokretne slike. Ta razmena se više ne odvija između ljudi nego između ljudi i računara, kao i između samih računara. </a:t>
            </a:r>
            <a:r>
              <a:rPr lang="sr-Latn-RS" sz="1200" kern="1200" dirty="0" err="1" smtClean="0">
                <a:solidFill>
                  <a:schemeClr val="tx1"/>
                </a:solidFill>
                <a:effectLst/>
                <a:latin typeface="+mn-lt"/>
                <a:ea typeface="+mn-ea"/>
                <a:cs typeface="+mn-cs"/>
              </a:rPr>
              <a:t>Komutacione</a:t>
            </a:r>
            <a:r>
              <a:rPr lang="sr-Latn-RS" sz="1200" kern="1200" dirty="0" smtClean="0">
                <a:solidFill>
                  <a:schemeClr val="tx1"/>
                </a:solidFill>
                <a:effectLst/>
                <a:latin typeface="+mn-lt"/>
                <a:ea typeface="+mn-ea"/>
                <a:cs typeface="+mn-cs"/>
              </a:rPr>
              <a:t> veze zamenjene su mrežama zasnovanim na tehnologiji </a:t>
            </a:r>
            <a:r>
              <a:rPr lang="sr-Latn-RS" sz="1200" kern="1200" dirty="0" err="1" smtClean="0">
                <a:solidFill>
                  <a:schemeClr val="tx1"/>
                </a:solidFill>
                <a:effectLst/>
                <a:latin typeface="+mn-lt"/>
                <a:ea typeface="+mn-ea"/>
                <a:cs typeface="+mn-cs"/>
              </a:rPr>
              <a:t>paketnog</a:t>
            </a:r>
            <a:r>
              <a:rPr lang="sr-Latn-RS" sz="1200" kern="1200" dirty="0" smtClean="0">
                <a:solidFill>
                  <a:schemeClr val="tx1"/>
                </a:solidFill>
                <a:effectLst/>
                <a:latin typeface="+mn-lt"/>
                <a:ea typeface="+mn-ea"/>
                <a:cs typeface="+mn-cs"/>
              </a:rPr>
              <a:t> prenosa. Više nije bitno da li se može uspostaviti direktna veza; sasvim je dovoljno da podaci uđu u mrežu sa </a:t>
            </a:r>
            <a:r>
              <a:rPr lang="sr-Latn-RS" sz="1200" kern="1200" dirty="0" err="1" smtClean="0">
                <a:solidFill>
                  <a:schemeClr val="tx1"/>
                </a:solidFill>
                <a:effectLst/>
                <a:latin typeface="+mn-lt"/>
                <a:ea typeface="+mn-ea"/>
                <a:cs typeface="+mn-cs"/>
              </a:rPr>
              <a:t>odredišnom</a:t>
            </a:r>
            <a:r>
              <a:rPr lang="sr-Latn-RS" sz="1200" kern="1200" dirty="0" smtClean="0">
                <a:solidFill>
                  <a:schemeClr val="tx1"/>
                </a:solidFill>
                <a:effectLst/>
                <a:latin typeface="+mn-lt"/>
                <a:ea typeface="+mn-ea"/>
                <a:cs typeface="+mn-cs"/>
              </a:rPr>
              <a:t> adresom ili da postanu dostupni svakome ko želi da im pristupi.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Grafički prikaz tri najvažnija aspekta člana 27. Ekspert bi trebalo da ih sažme i tako efektno zaključi izlaganje.</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Ovaj član utvrđuje na međunarodnom nivou mehanizam ekvivalentan onome koji je utvrđen u članu 16. za primenu na domaćem nivou. Stav 1. ovog člana ovlašćuje stranu </a:t>
            </a:r>
            <a:r>
              <a:rPr lang="sr-Latn-RS" sz="1200" kern="1200" dirty="0" err="1" smtClean="0">
                <a:solidFill>
                  <a:schemeClr val="tx1"/>
                </a:solidFill>
                <a:effectLst/>
                <a:latin typeface="+mn-lt"/>
                <a:ea typeface="+mn-ea"/>
                <a:cs typeface="+mn-cs"/>
              </a:rPr>
              <a:t>ugovornicu</a:t>
            </a:r>
            <a:r>
              <a:rPr lang="sr-Latn-RS" sz="1200" kern="1200" dirty="0" smtClean="0">
                <a:solidFill>
                  <a:schemeClr val="tx1"/>
                </a:solidFill>
                <a:effectLst/>
                <a:latin typeface="+mn-lt"/>
                <a:ea typeface="+mn-ea"/>
                <a:cs typeface="+mn-cs"/>
              </a:rPr>
              <a:t> da podnese zahtev za hitnu zaštitu računarskih podataka sačuvanih na teritoriji zamoljene strane u računarskom sistemu kako ti podaci ne bi bili menjani, uklonjeni ili izbrisani tokom vremena koje je potrebno za pripremu, slanje i izvršenje zahteva za uzajamnu pomoć upućenog radi pribavljanja podataka, dok stav 3. nalaže da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zakonsku mogućnost da traži tu hitnu zaštitu.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Pored toga što omogućuje mnogo brže postupanje nego redovni zahtev za uzajamnu pomoć, ova mera nije ni naročito </a:t>
            </a:r>
            <a:r>
              <a:rPr lang="sr-Latn-RS" sz="1200" kern="1200" dirty="0" err="1" smtClean="0">
                <a:solidFill>
                  <a:schemeClr val="tx1"/>
                </a:solidFill>
                <a:effectLst/>
                <a:latin typeface="+mn-lt"/>
                <a:ea typeface="+mn-ea"/>
                <a:cs typeface="+mn-cs"/>
              </a:rPr>
              <a:t>intruzivna</a:t>
            </a:r>
            <a:r>
              <a:rPr lang="sr-Latn-RS" sz="1200" kern="1200" dirty="0" smtClean="0">
                <a:solidFill>
                  <a:schemeClr val="tx1"/>
                </a:solidFill>
                <a:effectLst/>
                <a:latin typeface="+mn-lt"/>
                <a:ea typeface="+mn-ea"/>
                <a:cs typeface="+mn-cs"/>
              </a:rPr>
              <a:t>. Od službenika zamoljene strane koji su nadležni za uzajamnu pomoć ne traži se da preuzmu vlasništvo na podacima od onoga ko te podatke čuva. Postupak kome se daje prednost sastoji se u tome što zamoljena strana obezbedi da onaj ko čuva podatke (često je to davalac usluge ili neko treće lice) sačuva (tj. da ne izbriše) podatke dok se ne pokrene postupak za njihovu predaju službenicima organa reda u nekoj kasnijoj fazi.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Ova procedura ima tu prednost da je u isto vreme i brza i štiti privatnost lica na koje se podaci odnose jer podaci ne bivaju otkriveni niti ih ispituje bilo koji vladin zvaničnik sve dok ne budu ispunjeni kriterijumi za kompletno otkrivanje podataka u skladu sa normalnim režimom uzajamne pravne pomoći.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Stav 2. utvrđuje sadržaj zahteva za zaštitu podataka u skladu sa ovim članom. Imajući na umu da je reč o privremenoj meri i da zahtev mora brzo da se pripremi i pošalje, informacije koje se u njemu navode sasvim su sažete, tj. zahtev sadrži samo minimum neophodnih informacija koje su neophodne da se omogući zaštita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toga što treba precizirati naziv organa koji zahteva zaštitu i krivično delo koje je predmet istrage ili traženih postupaka, zahtev mora sadržati i sažet opis činjenica, informacije na osnovu kojih je mogućno identifikovati lice koje poseduje sačuvane podatke ili podatke o mestu gde se nalaze ti podaci, i treba navesti zbog čega su ti podaci relevantni za istragu ili krivično gonjenje dela o kome je reč pa je zbog toga neophodno da budu zaštićeni. Konačno, država molilja mora navesti da namerava podneti zahtev za uzajamnu pomoć kako bi joj podaci bili otkriveni.</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Prema tome, opšte je pravilo da strane moraju odustati od zahteva za dvostranom </a:t>
            </a:r>
            <a:r>
              <a:rPr lang="sr-Latn-RS" sz="1200" kern="1200" dirty="0" err="1" smtClean="0">
                <a:solidFill>
                  <a:schemeClr val="tx1"/>
                </a:solidFill>
                <a:effectLst/>
                <a:latin typeface="+mn-lt"/>
                <a:ea typeface="+mn-ea"/>
                <a:cs typeface="+mn-cs"/>
              </a:rPr>
              <a:t>kažnjivošću</a:t>
            </a:r>
            <a:r>
              <a:rPr lang="sr-Latn-RS" sz="1200" kern="1200" dirty="0" smtClean="0">
                <a:solidFill>
                  <a:schemeClr val="tx1"/>
                </a:solidFill>
                <a:effectLst/>
                <a:latin typeface="+mn-lt"/>
                <a:ea typeface="+mn-ea"/>
                <a:cs typeface="+mn-cs"/>
              </a:rPr>
              <a:t> u cilju zaštite podataka. Međutim, stav 4. dopušta ograničenu rezervu. Ako država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zahteva da postoji dvostrana </a:t>
            </a:r>
            <a:r>
              <a:rPr lang="sr-Latn-RS" sz="1200" kern="1200" dirty="0" err="1" smtClean="0">
                <a:solidFill>
                  <a:schemeClr val="tx1"/>
                </a:solidFill>
                <a:effectLst/>
                <a:latin typeface="+mn-lt"/>
                <a:ea typeface="+mn-ea"/>
                <a:cs typeface="+mn-cs"/>
              </a:rPr>
              <a:t>kažnjivost</a:t>
            </a:r>
            <a:r>
              <a:rPr lang="sr-Latn-RS" sz="1200" kern="1200" dirty="0" smtClean="0">
                <a:solidFill>
                  <a:schemeClr val="tx1"/>
                </a:solidFill>
                <a:effectLst/>
                <a:latin typeface="+mn-lt"/>
                <a:ea typeface="+mn-ea"/>
                <a:cs typeface="+mn-cs"/>
              </a:rPr>
              <a:t> kao uslov za odgovor na zahtev za uzajamnu pravnu pomoć koji se odnosi na otkrivanje podataka, a ima razloga da veruje da u vreme otkrivanja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neće moći da bude ispunjen, ona može da zadrži pravo da kao preduslov za zaštitu podataka zahteva da je ispunjen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Kada je reč o krivičnim delima utvrđenim u skladu sa članovima 2–11, pretpostavlja se da je uslov dvostrane </a:t>
            </a:r>
            <a:r>
              <a:rPr lang="sr-Latn-RS" sz="1200" kern="1200" dirty="0" err="1" smtClean="0">
                <a:solidFill>
                  <a:schemeClr val="tx1"/>
                </a:solidFill>
                <a:effectLst/>
                <a:latin typeface="+mn-lt"/>
                <a:ea typeface="+mn-ea"/>
                <a:cs typeface="+mn-cs"/>
              </a:rPr>
              <a:t>kažnjivosti</a:t>
            </a:r>
            <a:r>
              <a:rPr lang="sr-Latn-RS" sz="1200" kern="1200" dirty="0" smtClean="0">
                <a:solidFill>
                  <a:schemeClr val="tx1"/>
                </a:solidFill>
                <a:effectLst/>
                <a:latin typeface="+mn-lt"/>
                <a:ea typeface="+mn-ea"/>
                <a:cs typeface="+mn-cs"/>
              </a:rPr>
              <a:t> automatski ispunjen među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uz sve eventualne rezerve koje su one mogle izraziti prilikom pristupanja Konvenciji ako je to bilo dozvoljeno. Prema tome,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postaviti taj zahtev samo u odnosu na druga krivična dela, a ne u odnosu na ona koja su utvrđena u Konvenciji.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može obezbediti da podaci koji se štite saglasno ovom članu budu zaštićeni u roku koji nije manji od 60 dana do prijema formalnog zahteva za uzajamnu pomoć kojim se traži da se otkriju podaci i da se taj režim nastavi pošto se primi zahtev.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tri najvažnija aspekta člana 29. Ekspert treba da ih sažme i tako efektno zaključi taj deo izlaganja.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Hitna zaštita se najbolje objašnjava kada ne postoji režim za zadržavanje podataka. Ako postoji, onda zaštita nije neophodna jer podatke već tokom određenog vremenskog perioda čuva ISP. Međutim, hitna zaštita se može koristiti čak i kada postoje režimi za zadržavanje podataka jer se to ne odnosi na podatke koji se nalaze u posedu fizičkih lica. Ipak, većinu podataka koje traže krivičnopravni organi drže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ili druga pravna lica i zbog toga ako postoji režim zadržavanja podataka, hitna zaštita neće imati veliku mogućnost primene. Ako se ne primeni hitna zaštita, onda je zadržavanje podataka jedini način da se podaci sačuvaju dok se ne dobije naredba na osnovu koje podaci treba da budu predočeni.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na međunarodnom planu predstavlja ekvivalent ovlašćenja utvrđenih u članu 17. za primenu u domaćim okvirima.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Često na zahtev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u kojoj je krivično delo izvršeno zamoljena strana čuva podatke o saobraćaju koji se odnose na putanju kojom je komunikacija ostvarena preko računara kako bi se ušlo u trag toj putanji sve do njenog izvora i kako bi se identifikovao počinilac krivičnog dela ili kako bi se locirali kritično važni dokazi. U tom postupku zamoljena strana može da otkrije da je davalac usluga u trećoj državi umešan u prenos takve komunikacije ili da se saobraćaj odvijao od davaoca u samoj državi molilji.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takvim slučajevima, zamoljena strana treba hitno da otkrije strani molilji dovoljnu količinu podataka o saobraćaju na osnovu kojih je mogućno identifikovati davaoca usluga u drugoj državi i putanju kojom se komunikacija odvijala. Ako je prenos obavljen iz treće države, ta informacija će omogućiti strani molilji da podnese zahtev za zaštitu računarskih podataka i za ubrzanu uzajamnu pomoć toj trećoj državi kako bi ušla u trag komunikaciji do krajnjeg izvora. Ako putanja ponovo vodi do strane molilje, ona će moći da u domaćem postupku obezbedi zaštitu i obelodanjivanje daljih podataka o saobraćaju.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Zamoljena strana može da odbije da otkrije podatke o saobraćaju ako će to otkrivanje verovatno ugroziti njen suverenitet, bezbednost, javni poredak ili druge bitne interese, ili ako smatra da je delo o kome je reč politički delikt ili da predstavlja delo povezano sa političkim deliktom.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u članu 29. (hitna zaštita sačuvanih računarskih podataka) – zato što je ova vrsta informacija do te mere bitna za identifikaciju onih koji su počinili krivična dela iz polja dejstva ove konvencije ili za lociranje presudno važnih dokaza, osnovi za odbijanje su strogo ograničeni i dogovoreno je da ne može biti pozivanja ni na kakav drugi osnov za odbijanje pomoći.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tri najvažnija aspekta člana 30. Zahtev se upućuje u zemlju B kako bi se identifikovao primalac u zemlji C.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član predstavlja ovlašćenja na međunarodnom planu koja su ekvivalentna ovlašćenjima utvrđenim u članu 19. za upotrebu u domaćim okvirima.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Stavom 1. ovlašćuje se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zatraži tu vrstu uzajamne pomoći, dok stav 2. zahteva od zamoljene strane da bude u stanju da tu pomoć pruži. Stav 2. takođe sledi načelo po kome uslovi za pružanje takve saradnje treba da budu utvrđeni u međunarodnim instrumentima, dogovorima i domaćim zakonima kojima se uređuje pitanje uzajamne pravne pomoći u krivičnim stvarima.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	Saglasno stavu 3, na takav zahtev mora se brzo odgovoriti ako (1) ima osnova da se veruje da su odgovarajući podaci naročito podložni gubitku ili izmeni, odnosno ako (2) instrumenti, dogovori ili zakoni i inače nalažu brzu saradnju.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02558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Teška pitanja su, u suštini, osnovna pitanja o uzajamnoj pravnoj pomoći u krivičnim stvarima. Ekspert bi trebalo da ih prezentira kao uvod za dalji rad u okviru sesije.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postupku uzajamne pravne pomoći, kao u domaćim istragama, nadležni organi će se suočiti s pitanjima teritorijalne nadležnosti i unutrašnje nadležnosti ili kompetencija jednog ili više organa koji sprovode postupak. U mnogim zemljama mesto na kome je izvršeno delo predstavlja </a:t>
            </a:r>
            <a:r>
              <a:rPr lang="sr-Latn-RS" sz="1200" kern="1200" dirty="0" err="1" smtClean="0">
                <a:solidFill>
                  <a:schemeClr val="tx1"/>
                </a:solidFill>
                <a:effectLst/>
                <a:latin typeface="+mn-lt"/>
                <a:ea typeface="+mn-ea"/>
                <a:cs typeface="+mn-cs"/>
              </a:rPr>
              <a:t>determinantnu</a:t>
            </a:r>
            <a:r>
              <a:rPr lang="sr-Latn-RS" sz="1200" kern="1200" dirty="0" smtClean="0">
                <a:solidFill>
                  <a:schemeClr val="tx1"/>
                </a:solidFill>
                <a:effectLst/>
                <a:latin typeface="+mn-lt"/>
                <a:ea typeface="+mn-ea"/>
                <a:cs typeface="+mn-cs"/>
              </a:rPr>
              <a:t> činjenicu za utvrđivanje odgovarajuće nadležnosti.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Polaznici treba da znaju da postoje izvesne teškoće kada je reč o istragama koje nadilaze domaće granice. Te teškoće mogu biti ograničavajući činilac, kao što je potreba za </a:t>
            </a:r>
            <a:r>
              <a:rPr lang="sr-Latn-RS" sz="1200" kern="1200" dirty="0" err="1" smtClean="0">
                <a:solidFill>
                  <a:schemeClr val="tx1"/>
                </a:solidFill>
                <a:effectLst/>
                <a:latin typeface="+mn-lt"/>
                <a:ea typeface="+mn-ea"/>
                <a:cs typeface="+mn-cs"/>
              </a:rPr>
              <a:t>prekograničnim</a:t>
            </a:r>
            <a:r>
              <a:rPr lang="sr-Latn-RS" sz="1200" kern="1200" dirty="0" smtClean="0">
                <a:solidFill>
                  <a:schemeClr val="tx1"/>
                </a:solidFill>
                <a:effectLst/>
                <a:latin typeface="+mn-lt"/>
                <a:ea typeface="+mn-ea"/>
                <a:cs typeface="+mn-cs"/>
              </a:rPr>
              <a:t> istragama ili pristup mestu na kome su podaci uskladišteni u „oblaku”, tj. tehničkom okruženju koje je objašnjeno tokom sesije o elektronskim dokazima u uvodnom delu obuke.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Administratori </a:t>
            </a:r>
            <a:r>
              <a:rPr lang="sr-Latn-RS" sz="1200" i="1" kern="1200" dirty="0" err="1" smtClean="0">
                <a:solidFill>
                  <a:schemeClr val="tx1"/>
                </a:solidFill>
                <a:effectLst/>
                <a:latin typeface="+mn-lt"/>
                <a:ea typeface="+mn-ea"/>
                <a:cs typeface="+mn-cs"/>
              </a:rPr>
              <a:t>DDoS</a:t>
            </a:r>
            <a:r>
              <a:rPr lang="sr-Latn-RS" sz="1200" kern="1200" dirty="0" smtClean="0">
                <a:solidFill>
                  <a:schemeClr val="tx1"/>
                </a:solidFill>
                <a:effectLst/>
                <a:latin typeface="+mn-lt"/>
                <a:ea typeface="+mn-ea"/>
                <a:cs typeface="+mn-cs"/>
              </a:rPr>
              <a:t> tržišta </a:t>
            </a:r>
            <a:r>
              <a:rPr lang="sr-Latn-RS" sz="1200" i="1" kern="1200" dirty="0" err="1" smtClean="0">
                <a:solidFill>
                  <a:schemeClr val="tx1"/>
                </a:solidFill>
                <a:effectLst/>
                <a:latin typeface="+mn-lt"/>
                <a:ea typeface="+mn-ea"/>
                <a:cs typeface="+mn-cs"/>
              </a:rPr>
              <a:t>webstresser.org</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uhapšeni su 24. aprila 2018. u sklopu </a:t>
            </a:r>
            <a:r>
              <a:rPr lang="sr-Latn-RS" sz="1200" i="1" kern="1200" dirty="0" err="1" smtClean="0">
                <a:solidFill>
                  <a:schemeClr val="tx1"/>
                </a:solidFill>
                <a:effectLst/>
                <a:latin typeface="+mn-lt"/>
                <a:ea typeface="+mn-ea"/>
                <a:cs typeface="+mn-cs"/>
              </a:rPr>
              <a:t>Operation</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Power</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Off</a:t>
            </a:r>
            <a:r>
              <a:rPr lang="sr-Latn-RS" sz="1200" kern="1200" dirty="0" smtClean="0">
                <a:solidFill>
                  <a:schemeClr val="tx1"/>
                </a:solidFill>
                <a:effectLst/>
                <a:latin typeface="+mn-lt"/>
                <a:ea typeface="+mn-ea"/>
                <a:cs typeface="+mn-cs"/>
              </a:rPr>
              <a:t> („Isključen napon”), složene istrage koju su zajedno vodili holandska policija i nacionalna agencija za borbu protiv kriminala Ujedinjenog Kraljevstva uz podršku </a:t>
            </a:r>
            <a:r>
              <a:rPr lang="sr-Latn-RS" sz="1200" kern="1200" dirty="0" err="1" smtClean="0">
                <a:solidFill>
                  <a:schemeClr val="tx1"/>
                </a:solidFill>
                <a:effectLst/>
                <a:latin typeface="+mn-lt"/>
                <a:ea typeface="+mn-ea"/>
                <a:cs typeface="+mn-cs"/>
              </a:rPr>
              <a:t>Evropola</a:t>
            </a:r>
            <a:r>
              <a:rPr lang="sr-Latn-RS" sz="1200" kern="1200" dirty="0" smtClean="0">
                <a:solidFill>
                  <a:schemeClr val="tx1"/>
                </a:solidFill>
                <a:effectLst/>
                <a:latin typeface="+mn-lt"/>
                <a:ea typeface="+mn-ea"/>
                <a:cs typeface="+mn-cs"/>
              </a:rPr>
              <a:t> i desetak drugih policijskih službi iz celog sveta. Administratori su se nalazili u Ujedinjenom Kraljevstvu, Hrvatskoj, Kanadi i Srbiji. Preduzete su i dodatne mere protiv najvećih korisnika tog „tržišta” u Holandiji, Italiji, Španiji, hrvatskoj, Ujedinjenom Kraljevstvu, Australiji, Kanadi i Hong Kongu. Ta ilegalna usluga je zatvorena, a celokupna infrastruktura sa svim podacima koji su na njoj bili uskladišteni zaplenjena je u Holandiji, SAD, Nemačkoj i Srbiji.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Smatralo se da je </a:t>
            </a:r>
            <a:r>
              <a:rPr lang="sr-Latn-RS" sz="1200" i="1" kern="1200" dirty="0" err="1" smtClean="0">
                <a:solidFill>
                  <a:schemeClr val="tx1"/>
                </a:solidFill>
                <a:effectLst/>
                <a:latin typeface="+mn-lt"/>
                <a:ea typeface="+mn-ea"/>
                <a:cs typeface="+mn-cs"/>
              </a:rPr>
              <a:t>Webstresser.org</a:t>
            </a:r>
            <a:r>
              <a:rPr lang="sr-Latn-RS" sz="1200" kern="1200" dirty="0" smtClean="0">
                <a:solidFill>
                  <a:schemeClr val="tx1"/>
                </a:solidFill>
                <a:effectLst/>
                <a:latin typeface="+mn-lt"/>
                <a:ea typeface="+mn-ea"/>
                <a:cs typeface="+mn-cs"/>
              </a:rPr>
              <a:t> najveće svetsko ilegalno tržište za angažovanje </a:t>
            </a:r>
            <a:r>
              <a:rPr lang="sr-Latn-RS" sz="1200" i="1" kern="1200" dirty="0" err="1" smtClean="0">
                <a:solidFill>
                  <a:schemeClr val="tx1"/>
                </a:solidFill>
                <a:effectLst/>
                <a:latin typeface="+mn-lt"/>
                <a:ea typeface="+mn-ea"/>
                <a:cs typeface="+mn-cs"/>
              </a:rPr>
              <a:t>DDoS</a:t>
            </a:r>
            <a:r>
              <a:rPr lang="sr-Latn-RS" sz="1200" kern="1200" dirty="0" smtClean="0">
                <a:solidFill>
                  <a:schemeClr val="tx1"/>
                </a:solidFill>
                <a:effectLst/>
                <a:latin typeface="+mn-lt"/>
                <a:ea typeface="+mn-ea"/>
                <a:cs typeface="+mn-cs"/>
              </a:rPr>
              <a:t> usluga, sa preko 136.000 registrovanih korisnika i četiri miliona napada koliko je izmereno u aprilu 2018. Ti orkestrirani napadi imali su na meti kritične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usluge banaka, vladinih ustanova i policijskih službi, a pored toga napadali su i mete i u </a:t>
            </a:r>
            <a:r>
              <a:rPr lang="sr-Latn-RS" sz="1200" kern="1200" dirty="0" err="1" smtClean="0">
                <a:solidFill>
                  <a:schemeClr val="tx1"/>
                </a:solidFill>
                <a:effectLst/>
                <a:latin typeface="+mn-lt"/>
                <a:ea typeface="+mn-ea"/>
                <a:cs typeface="+mn-cs"/>
              </a:rPr>
              <a:t>gejming</a:t>
            </a:r>
            <a:r>
              <a:rPr lang="sr-Latn-RS" sz="1200" kern="1200" dirty="0" smtClean="0">
                <a:solidFill>
                  <a:schemeClr val="tx1"/>
                </a:solidFill>
                <a:effectLst/>
                <a:latin typeface="+mn-lt"/>
                <a:ea typeface="+mn-ea"/>
                <a:cs typeface="+mn-cs"/>
              </a:rPr>
              <a:t> industriji.</a:t>
            </a:r>
            <a:endParaRPr lang="en-US" sz="1200" kern="1200" dirty="0" smtClean="0">
              <a:solidFill>
                <a:schemeClr val="tx1"/>
              </a:solidFill>
              <a:effectLst/>
              <a:latin typeface="+mn-lt"/>
              <a:ea typeface="+mn-ea"/>
              <a:cs typeface="+mn-cs"/>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32.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pristup sačuvanim računarskim podacima uz saglasnost ili kada su dostupni javnosti) uređuje dve situacije: prvo, kada se pristupa podacima koji su javno dostupni i, drugo, kada je strana pristupila ili primila preko računarskog sistema na svojoj teritoriji sačuvane računarske podatke koji se nalaze u drugoj strani ugovornici, a dobila je zakonsku i dobrovoljnu saglasnost od lica koje ima zakonsko ovlašćenje da joj obelodani podatke preko tog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Lice koje je „zakonski ovlašćeno” da obelodani podatke može se menjati zavisno od okolnosti, prirode tog lica i merodavnog zakona. Na primer,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nekog lica može u nekoj drugoj zemlji čuvati davalac usluge ili neko lice može namerno </a:t>
            </a:r>
            <a:r>
              <a:rPr lang="sr-Latn-RS" sz="1200" kern="1200" dirty="0" err="1" smtClean="0">
                <a:solidFill>
                  <a:schemeClr val="tx1"/>
                </a:solidFill>
                <a:effectLst/>
                <a:latin typeface="+mn-lt"/>
                <a:ea typeface="+mn-ea"/>
                <a:cs typeface="+mn-cs"/>
              </a:rPr>
              <a:t>skladištiti</a:t>
            </a:r>
            <a:r>
              <a:rPr lang="sr-Latn-RS" sz="1200" kern="1200" dirty="0" smtClean="0">
                <a:solidFill>
                  <a:schemeClr val="tx1"/>
                </a:solidFill>
                <a:effectLst/>
                <a:latin typeface="+mn-lt"/>
                <a:ea typeface="+mn-ea"/>
                <a:cs typeface="+mn-cs"/>
              </a:rPr>
              <a:t> podatke u drugoj zemlji. Ta lica mogu vratiti podatke i mogu ih ako imaju zakonsko ovlašćenje za to, dobrovoljno obelodaniti službenicima organa reda ili mogu tim službenicima dopustiti pristup podacima kako je to utvrđeno u ovom članu.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b="1"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OSINT = Obaveštajni podaci iz otvorenog izvora</a:t>
            </a:r>
          </a:p>
          <a:p>
            <a:pPr indent="457200"/>
            <a:r>
              <a:rPr lang="sr-Latn-RS" sz="1200" b="0" kern="1200" dirty="0" err="1" smtClean="0">
                <a:solidFill>
                  <a:schemeClr val="tx1"/>
                </a:solidFill>
                <a:effectLst/>
                <a:latin typeface="+mn-lt"/>
                <a:ea typeface="+mn-ea"/>
                <a:cs typeface="+mn-cs"/>
              </a:rPr>
              <a:t>TERRORIST’S</a:t>
            </a:r>
            <a:r>
              <a:rPr lang="sr-Latn-RS" sz="1200" b="0" kern="1200" dirty="0" smtClean="0">
                <a:solidFill>
                  <a:schemeClr val="tx1"/>
                </a:solidFill>
                <a:effectLst/>
                <a:latin typeface="+mn-lt"/>
                <a:ea typeface="+mn-ea"/>
                <a:cs typeface="+mn-cs"/>
              </a:rPr>
              <a:t> DELIVERABLE = Materijal koji šire teroristi</a:t>
            </a:r>
          </a:p>
          <a:p>
            <a:pPr indent="457200"/>
            <a:r>
              <a:rPr lang="sr-Latn-RS" sz="1200" b="0" kern="1200" dirty="0" smtClean="0">
                <a:solidFill>
                  <a:schemeClr val="tx1"/>
                </a:solidFill>
                <a:effectLst/>
                <a:latin typeface="+mn-lt"/>
                <a:ea typeface="+mn-ea"/>
                <a:cs typeface="+mn-cs"/>
              </a:rPr>
              <a:t>INTERNET = Internet</a:t>
            </a:r>
          </a:p>
          <a:p>
            <a:pPr indent="457200"/>
            <a:r>
              <a:rPr lang="sr-Latn-RS" sz="1200" b="0" kern="1200" dirty="0" smtClean="0">
                <a:solidFill>
                  <a:schemeClr val="tx1"/>
                </a:solidFill>
                <a:effectLst/>
                <a:latin typeface="+mn-lt"/>
                <a:ea typeface="+mn-ea"/>
                <a:cs typeface="+mn-cs"/>
              </a:rPr>
              <a:t>REPORTS = Izveštaj</a:t>
            </a:r>
          </a:p>
          <a:p>
            <a:pPr indent="457200"/>
            <a:r>
              <a:rPr lang="sr-Latn-RS" sz="1200" b="0" kern="1200" dirty="0" smtClean="0">
                <a:solidFill>
                  <a:schemeClr val="tx1"/>
                </a:solidFill>
                <a:effectLst/>
                <a:latin typeface="+mn-lt"/>
                <a:ea typeface="+mn-ea"/>
                <a:cs typeface="+mn-cs"/>
              </a:rPr>
              <a:t>ARTICLES = Članci</a:t>
            </a:r>
          </a:p>
          <a:p>
            <a:pPr indent="457200"/>
            <a:r>
              <a:rPr lang="sr-Latn-RS" sz="1200" b="0" kern="1200" dirty="0" smtClean="0">
                <a:solidFill>
                  <a:schemeClr val="tx1"/>
                </a:solidFill>
                <a:effectLst/>
                <a:latin typeface="+mn-lt"/>
                <a:ea typeface="+mn-ea"/>
                <a:cs typeface="+mn-cs"/>
              </a:rPr>
              <a:t>MEDIA = Mediji</a:t>
            </a:r>
          </a:p>
          <a:p>
            <a:pPr indent="457200"/>
            <a:endParaRPr lang="sr-Latn-RS" sz="1200" b="0" kern="1200" dirty="0" smtClean="0">
              <a:solidFill>
                <a:schemeClr val="tx1"/>
              </a:solidFill>
              <a:effectLst/>
              <a:latin typeface="+mn-lt"/>
              <a:ea typeface="+mn-ea"/>
              <a:cs typeface="+mn-cs"/>
            </a:endParaRPr>
          </a:p>
          <a:p>
            <a:pPr indent="457200"/>
            <a:r>
              <a:rPr lang="sr-Latn-RS" sz="1200" b="0" kern="1200" dirty="0" err="1" smtClean="0">
                <a:solidFill>
                  <a:schemeClr val="tx1"/>
                </a:solidFill>
                <a:effectLst/>
                <a:latin typeface="+mn-lt"/>
                <a:ea typeface="+mn-ea"/>
                <a:cs typeface="+mn-cs"/>
              </a:rPr>
              <a:t>Leaftets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booklets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books</a:t>
            </a:r>
            <a:r>
              <a:rPr lang="sr-Latn-RS" sz="1200" b="0" kern="1200" dirty="0" smtClean="0">
                <a:solidFill>
                  <a:schemeClr val="tx1"/>
                </a:solidFill>
                <a:effectLst/>
                <a:latin typeface="+mn-lt"/>
                <a:ea typeface="+mn-ea"/>
                <a:cs typeface="+mn-cs"/>
              </a:rPr>
              <a:t> = Brošure, leci, knjige</a:t>
            </a:r>
          </a:p>
          <a:p>
            <a:pPr indent="457200"/>
            <a:r>
              <a:rPr lang="sr-Latn-RS" sz="1200" b="0" kern="1200" dirty="0" err="1" smtClean="0">
                <a:solidFill>
                  <a:schemeClr val="tx1"/>
                </a:solidFill>
                <a:effectLst/>
                <a:latin typeface="+mn-lt"/>
                <a:ea typeface="+mn-ea"/>
                <a:cs typeface="+mn-cs"/>
              </a:rPr>
              <a:t>Videos</a:t>
            </a:r>
            <a:r>
              <a:rPr lang="sr-Latn-RS" sz="1200" b="0" kern="1200" dirty="0" smtClean="0">
                <a:solidFill>
                  <a:schemeClr val="tx1"/>
                </a:solidFill>
                <a:effectLst/>
                <a:latin typeface="+mn-lt"/>
                <a:ea typeface="+mn-ea"/>
                <a:cs typeface="+mn-cs"/>
              </a:rPr>
              <a:t>, audio </a:t>
            </a:r>
            <a:r>
              <a:rPr lang="sr-Latn-RS" sz="1200" b="0" kern="1200" dirty="0" err="1" smtClean="0">
                <a:solidFill>
                  <a:schemeClr val="tx1"/>
                </a:solidFill>
                <a:effectLst/>
                <a:latin typeface="+mn-lt"/>
                <a:ea typeface="+mn-ea"/>
                <a:cs typeface="+mn-cs"/>
              </a:rPr>
              <a:t>recordings</a:t>
            </a:r>
            <a:r>
              <a:rPr lang="sr-Latn-RS" sz="1200" b="0" kern="1200" dirty="0" smtClean="0">
                <a:solidFill>
                  <a:schemeClr val="tx1"/>
                </a:solidFill>
                <a:effectLst/>
                <a:latin typeface="+mn-lt"/>
                <a:ea typeface="+mn-ea"/>
                <a:cs typeface="+mn-cs"/>
              </a:rPr>
              <a:t> = Video zapisi, audio snimci</a:t>
            </a:r>
          </a:p>
          <a:p>
            <a:pPr indent="457200"/>
            <a:r>
              <a:rPr lang="sr-Latn-RS" sz="1200" b="0" kern="1200" dirty="0" err="1" smtClean="0">
                <a:solidFill>
                  <a:schemeClr val="tx1"/>
                </a:solidFill>
                <a:effectLst/>
                <a:latin typeface="+mn-lt"/>
                <a:ea typeface="+mn-ea"/>
                <a:cs typeface="+mn-cs"/>
              </a:rPr>
              <a:t>Websites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forums</a:t>
            </a:r>
            <a:r>
              <a:rPr lang="sr-Latn-RS" sz="1200" b="0" kern="1200" dirty="0" smtClean="0">
                <a:solidFill>
                  <a:schemeClr val="tx1"/>
                </a:solidFill>
                <a:effectLst/>
                <a:latin typeface="+mn-lt"/>
                <a:ea typeface="+mn-ea"/>
                <a:cs typeface="+mn-cs"/>
              </a:rPr>
              <a:t> = </a:t>
            </a:r>
            <a:r>
              <a:rPr lang="sr-Latn-RS" sz="1200" b="0" kern="1200" dirty="0" err="1" smtClean="0">
                <a:solidFill>
                  <a:schemeClr val="tx1"/>
                </a:solidFill>
                <a:effectLst/>
                <a:latin typeface="+mn-lt"/>
                <a:ea typeface="+mn-ea"/>
                <a:cs typeface="+mn-cs"/>
              </a:rPr>
              <a:t>Vebsajtovi</a:t>
            </a:r>
            <a:r>
              <a:rPr lang="sr-Latn-RS" sz="1200" b="0" kern="1200" dirty="0" smtClean="0">
                <a:solidFill>
                  <a:schemeClr val="tx1"/>
                </a:solidFill>
                <a:effectLst/>
                <a:latin typeface="+mn-lt"/>
                <a:ea typeface="+mn-ea"/>
                <a:cs typeface="+mn-cs"/>
              </a:rPr>
              <a:t>, forumi</a:t>
            </a:r>
          </a:p>
          <a:p>
            <a:pPr indent="457200"/>
            <a:r>
              <a:rPr lang="sr-Latn-RS" sz="1200" b="0" kern="1200" dirty="0" err="1" smtClean="0">
                <a:solidFill>
                  <a:schemeClr val="tx1"/>
                </a:solidFill>
                <a:effectLst/>
                <a:latin typeface="+mn-lt"/>
                <a:ea typeface="+mn-ea"/>
                <a:cs typeface="+mn-cs"/>
              </a:rPr>
              <a:t>Social</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media</a:t>
            </a:r>
            <a:r>
              <a:rPr lang="sr-Latn-RS" sz="1200" b="0" kern="1200" dirty="0" smtClean="0">
                <a:solidFill>
                  <a:schemeClr val="tx1"/>
                </a:solidFill>
                <a:effectLst/>
                <a:latin typeface="+mn-lt"/>
                <a:ea typeface="+mn-ea"/>
                <a:cs typeface="+mn-cs"/>
              </a:rPr>
              <a:t> = Društvene mreže</a:t>
            </a:r>
          </a:p>
          <a:p>
            <a:pPr indent="457200"/>
            <a:r>
              <a:rPr lang="sr-Latn-RS" sz="1200" b="0" kern="1200" dirty="0" smtClean="0">
                <a:solidFill>
                  <a:schemeClr val="tx1"/>
                </a:solidFill>
                <a:effectLst/>
                <a:latin typeface="+mn-lt"/>
                <a:ea typeface="+mn-ea"/>
                <a:cs typeface="+mn-cs"/>
              </a:rPr>
              <a:t>International </a:t>
            </a:r>
            <a:r>
              <a:rPr lang="sr-Latn-RS" sz="1200" b="0" kern="1200" dirty="0" err="1" smtClean="0">
                <a:solidFill>
                  <a:schemeClr val="tx1"/>
                </a:solidFill>
                <a:effectLst/>
                <a:latin typeface="+mn-lt"/>
                <a:ea typeface="+mn-ea"/>
                <a:cs typeface="+mn-cs"/>
              </a:rPr>
              <a:t>agencies</a:t>
            </a:r>
            <a:r>
              <a:rPr lang="sr-Latn-RS" sz="1200" b="0" kern="1200" dirty="0" smtClean="0">
                <a:solidFill>
                  <a:schemeClr val="tx1"/>
                </a:solidFill>
                <a:effectLst/>
                <a:latin typeface="+mn-lt"/>
                <a:ea typeface="+mn-ea"/>
                <a:cs typeface="+mn-cs"/>
              </a:rPr>
              <a:t> =</a:t>
            </a:r>
            <a:r>
              <a:rPr lang="sr-Latn-RS" sz="1200" b="0" kern="1200" baseline="0" dirty="0" smtClean="0">
                <a:solidFill>
                  <a:schemeClr val="tx1"/>
                </a:solidFill>
                <a:effectLst/>
                <a:latin typeface="+mn-lt"/>
                <a:ea typeface="+mn-ea"/>
                <a:cs typeface="+mn-cs"/>
              </a:rPr>
              <a:t> Međunarodne agencije</a:t>
            </a:r>
          </a:p>
          <a:p>
            <a:pPr indent="457200"/>
            <a:r>
              <a:rPr lang="sr-Latn-RS" sz="1200" b="0" kern="1200" baseline="0" dirty="0" err="1" smtClean="0">
                <a:solidFill>
                  <a:schemeClr val="tx1"/>
                </a:solidFill>
                <a:effectLst/>
                <a:latin typeface="+mn-lt"/>
                <a:ea typeface="+mn-ea"/>
                <a:cs typeface="+mn-cs"/>
              </a:rPr>
              <a:t>Courts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and</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law</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enforcement</a:t>
            </a:r>
            <a:r>
              <a:rPr lang="sr-Latn-RS" sz="1200" b="0" kern="1200" baseline="0" dirty="0" smtClean="0">
                <a:solidFill>
                  <a:schemeClr val="tx1"/>
                </a:solidFill>
                <a:effectLst/>
                <a:latin typeface="+mn-lt"/>
                <a:ea typeface="+mn-ea"/>
                <a:cs typeface="+mn-cs"/>
              </a:rPr>
              <a:t> = Sudovi i organi reda</a:t>
            </a:r>
          </a:p>
          <a:p>
            <a:pPr indent="457200"/>
            <a:r>
              <a:rPr lang="sr-Latn-RS" sz="1200" b="0" kern="1200" baseline="0" dirty="0" err="1" smtClean="0">
                <a:solidFill>
                  <a:schemeClr val="tx1"/>
                </a:solidFill>
                <a:effectLst/>
                <a:latin typeface="+mn-lt"/>
                <a:ea typeface="+mn-ea"/>
                <a:cs typeface="+mn-cs"/>
              </a:rPr>
              <a:t>Governments</a:t>
            </a:r>
            <a:r>
              <a:rPr lang="sr-Latn-RS" sz="1200" b="0" kern="1200" baseline="0" dirty="0" smtClean="0">
                <a:solidFill>
                  <a:schemeClr val="tx1"/>
                </a:solidFill>
                <a:effectLst/>
                <a:latin typeface="+mn-lt"/>
                <a:ea typeface="+mn-ea"/>
                <a:cs typeface="+mn-cs"/>
              </a:rPr>
              <a:t> = Vlade</a:t>
            </a:r>
          </a:p>
          <a:p>
            <a:pPr indent="457200"/>
            <a:r>
              <a:rPr lang="sr-Latn-RS" sz="1200" b="0" kern="1200" baseline="0" dirty="0" smtClean="0">
                <a:solidFill>
                  <a:schemeClr val="tx1"/>
                </a:solidFill>
                <a:effectLst/>
                <a:latin typeface="+mn-lt"/>
                <a:ea typeface="+mn-ea"/>
                <a:cs typeface="+mn-cs"/>
              </a:rPr>
              <a:t>NGO = NVO</a:t>
            </a:r>
          </a:p>
          <a:p>
            <a:pPr indent="457200"/>
            <a:r>
              <a:rPr lang="sr-Latn-RS" sz="1200" b="0" kern="1200" baseline="0" dirty="0" err="1" smtClean="0">
                <a:solidFill>
                  <a:schemeClr val="tx1"/>
                </a:solidFill>
                <a:effectLst/>
                <a:latin typeface="+mn-lt"/>
                <a:ea typeface="+mn-ea"/>
                <a:cs typeface="+mn-cs"/>
              </a:rPr>
              <a:t>Journalists</a:t>
            </a:r>
            <a:r>
              <a:rPr lang="sr-Latn-RS" sz="1200" b="0" kern="1200" baseline="0" dirty="0" smtClean="0">
                <a:solidFill>
                  <a:schemeClr val="tx1"/>
                </a:solidFill>
                <a:effectLst/>
                <a:latin typeface="+mn-lt"/>
                <a:ea typeface="+mn-ea"/>
                <a:cs typeface="+mn-cs"/>
              </a:rPr>
              <a:t> = Novinari</a:t>
            </a:r>
          </a:p>
          <a:p>
            <a:pPr indent="457200"/>
            <a:r>
              <a:rPr lang="sr-Latn-RS" sz="1200" b="0" kern="1200" baseline="0" dirty="0" err="1" smtClean="0">
                <a:solidFill>
                  <a:schemeClr val="tx1"/>
                </a:solidFill>
                <a:effectLst/>
                <a:latin typeface="+mn-lt"/>
                <a:ea typeface="+mn-ea"/>
                <a:cs typeface="+mn-cs"/>
              </a:rPr>
              <a:t>Academic</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research</a:t>
            </a:r>
            <a:r>
              <a:rPr lang="sr-Latn-RS" sz="1200" b="0" kern="1200" baseline="0" dirty="0" smtClean="0">
                <a:solidFill>
                  <a:schemeClr val="tx1"/>
                </a:solidFill>
                <a:effectLst/>
                <a:latin typeface="+mn-lt"/>
                <a:ea typeface="+mn-ea"/>
                <a:cs typeface="+mn-cs"/>
              </a:rPr>
              <a:t> ) Akademska zajednica</a:t>
            </a:r>
          </a:p>
          <a:p>
            <a:pPr indent="457200"/>
            <a:r>
              <a:rPr lang="sr-Latn-RS" sz="1200" b="0" kern="1200" dirty="0" err="1" smtClean="0">
                <a:solidFill>
                  <a:schemeClr val="tx1"/>
                </a:solidFill>
                <a:effectLst/>
                <a:latin typeface="+mn-lt"/>
                <a:ea typeface="+mn-ea"/>
                <a:cs typeface="+mn-cs"/>
              </a:rPr>
              <a:t>News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ops</a:t>
            </a:r>
            <a:r>
              <a:rPr lang="sr-Latn-RS" sz="1200" b="0" kern="1200" dirty="0" smtClean="0">
                <a:solidFill>
                  <a:schemeClr val="tx1"/>
                </a:solidFill>
                <a:effectLst/>
                <a:latin typeface="+mn-lt"/>
                <a:ea typeface="+mn-ea"/>
                <a:cs typeface="+mn-cs"/>
              </a:rPr>
              <a:t> CT = Vesti, Komentari CT</a:t>
            </a:r>
          </a:p>
          <a:p>
            <a:pPr indent="457200"/>
            <a:r>
              <a:rPr lang="sr-Latn-RS" sz="1200" b="0" kern="1200" dirty="0" err="1" smtClean="0">
                <a:solidFill>
                  <a:schemeClr val="tx1"/>
                </a:solidFill>
                <a:effectLst/>
                <a:latin typeface="+mn-lt"/>
                <a:ea typeface="+mn-ea"/>
                <a:cs typeface="+mn-cs"/>
              </a:rPr>
              <a:t>Interviews</a:t>
            </a:r>
            <a:r>
              <a:rPr lang="sr-Latn-RS" sz="1200" b="0" kern="1200" dirty="0" smtClean="0">
                <a:solidFill>
                  <a:schemeClr val="tx1"/>
                </a:solidFill>
                <a:effectLst/>
                <a:latin typeface="+mn-lt"/>
                <a:ea typeface="+mn-ea"/>
                <a:cs typeface="+mn-cs"/>
              </a:rPr>
              <a:t>, CT = Intervjui,</a:t>
            </a:r>
            <a:r>
              <a:rPr lang="sr-Latn-RS" sz="1200" b="0" kern="1200" baseline="0" dirty="0" smtClean="0">
                <a:solidFill>
                  <a:schemeClr val="tx1"/>
                </a:solidFill>
                <a:effectLst/>
                <a:latin typeface="+mn-lt"/>
                <a:ea typeface="+mn-ea"/>
                <a:cs typeface="+mn-cs"/>
              </a:rPr>
              <a:t> CT</a:t>
            </a:r>
            <a:endParaRPr lang="sr-Latn-RS" sz="1200" b="0" kern="1200" dirty="0" smtClean="0">
              <a:solidFill>
                <a:schemeClr val="tx1"/>
              </a:solidFill>
              <a:effectLst/>
              <a:latin typeface="+mn-lt"/>
              <a:ea typeface="+mn-ea"/>
              <a:cs typeface="+mn-cs"/>
            </a:endParaRPr>
          </a:p>
          <a:p>
            <a:pPr indent="457200"/>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Grafički </a:t>
            </a:r>
            <a:r>
              <a:rPr lang="sr-Latn-RS" sz="1200" kern="1200" dirty="0" smtClean="0">
                <a:solidFill>
                  <a:schemeClr val="tx1"/>
                </a:solidFill>
                <a:effectLst/>
                <a:latin typeface="+mn-lt"/>
                <a:ea typeface="+mn-ea"/>
                <a:cs typeface="+mn-cs"/>
              </a:rPr>
              <a:t>prikaz pristupa javno dostupnim podacima.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Da bi se poboljšala efikasnost, istražitelji mogu koristiti istražni alat </a:t>
            </a:r>
            <a:r>
              <a:rPr lang="sr-Latn-RS" sz="1200" kern="1200" dirty="0" smtClean="0">
                <a:solidFill>
                  <a:schemeClr val="tx1"/>
                </a:solidFill>
                <a:effectLst/>
                <a:latin typeface="+mn-lt"/>
                <a:ea typeface="+mn-ea"/>
                <a:cs typeface="+mn-cs"/>
              </a:rPr>
              <a:t>za </a:t>
            </a:r>
            <a:r>
              <a:rPr lang="sr-Latn-RS" sz="1200" i="1" kern="1200" dirty="0" smtClean="0">
                <a:solidFill>
                  <a:schemeClr val="tx1"/>
                </a:solidFill>
                <a:effectLst/>
                <a:latin typeface="+mn-lt"/>
                <a:ea typeface="+mn-ea"/>
                <a:cs typeface="+mn-cs"/>
              </a:rPr>
              <a:t>OSINT (Obaveštajni podaci otvorenog izvora)</a:t>
            </a:r>
            <a:r>
              <a:rPr lang="sr-Latn-R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To će omogućiti istražitelju na nekom predmetu da radi na kvalitetu podataka / analiziranju uvida, umesto da  samo operativno pretražuje informacije na mreži i na drugim mestima.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Automatski alati koje pokreće veštačka inteligencija u sklopu uređaja</a:t>
            </a:r>
            <a:r>
              <a:rPr lang="sr-Latn-RS" sz="1200" i="1" kern="1200" dirty="0" smtClean="0">
                <a:solidFill>
                  <a:schemeClr val="tx1"/>
                </a:solidFill>
                <a:effectLst/>
                <a:latin typeface="+mn-lt"/>
                <a:ea typeface="+mn-ea"/>
                <a:cs typeface="+mn-cs"/>
              </a:rPr>
              <a:t> </a:t>
            </a:r>
            <a:r>
              <a:rPr lang="sr-Latn-RS" sz="1200" i="0" kern="1200" dirty="0" smtClean="0">
                <a:solidFill>
                  <a:schemeClr val="tx1"/>
                </a:solidFill>
                <a:effectLst/>
                <a:latin typeface="+mn-lt"/>
                <a:ea typeface="+mn-ea"/>
                <a:cs typeface="+mn-cs"/>
              </a:rPr>
              <a:t>za </a:t>
            </a:r>
            <a:r>
              <a:rPr lang="sr-Latn-RS" sz="1200" i="1" kern="1200" dirty="0" smtClean="0">
                <a:solidFill>
                  <a:schemeClr val="tx1"/>
                </a:solidFill>
                <a:effectLst/>
                <a:latin typeface="+mn-lt"/>
                <a:ea typeface="+mn-ea"/>
                <a:cs typeface="+mn-cs"/>
              </a:rPr>
              <a:t>OSINT</a:t>
            </a:r>
            <a:r>
              <a:rPr lang="sr-Latn-R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omogućuju istražiteljima da preuzimaju velike količine relevantnih podataka o slučaju i da ih drže na mestu koje će im omogućiti da se usredsrede isključivo na istraživanje uvida i procenu situacije.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Grafički prikaz člana 32. stav b).</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je pristupila podacima ili dobila podatke locirane van njene teritorije preko računarskog sistema na svojoj teritoriji i pribavila je zakonsku i dobrovoljnu saglasnost od lica koje ima zakonsko ovlašćenje da razotkrije podatke preko tog računarskog sistema. Ko je lice koje je „zakonski ovlašćeno” da obelodani podatke može se razlikovati zavisno od okolnosti, prirode tog lica i merodavnog prava. Na primer,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nekog lica može čuvati davalac usluge u nekoj drugoj zemlji ili samo to lice može namerno čuvati podatke u drugoj zemlji.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lica mogu da vrate podatke i mogu ih ako imaju zakonsko ovlašćenje, dobrovoljno obelodaniti službenicima organa reda ili im dopustiti pristup podacima kako je to utvrđeno u tom članu.</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U mnogim slučajevima istražitelji ne mogu sa sigurnošću doći do izvora komunikacije tako što samo prate trag kroz zapise o prethodnim prenosima zato što je ključne podatke o saobraćaju možda automatski izbrisao davalac usluge u lancu prenosa pre no što je bilo mogućno sačuvati te podatke. Zato je presudno važno da istražitelji u svakoj strani ugovornici imaju mogućnost da prikupe podatke o saobraćaju u realnom vremenu u vezi sa komunikacijama koje prolaze kroz računarski sistem u drugim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Sledstveno tome, prema članu 33. (uzajamna pomoć u prikupljanju podataka o saobraćaju u realnom vremenu)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obavezu da prikuplja u realnom vremenu podatke o saobraćaju za drugu stranu </a:t>
            </a:r>
            <a:r>
              <a:rPr lang="sr-Latn-RS" sz="1200" kern="1200" dirty="0" err="1" smtClean="0">
                <a:solidFill>
                  <a:schemeClr val="tx1"/>
                </a:solidFill>
                <a:effectLst/>
                <a:latin typeface="+mn-lt"/>
                <a:ea typeface="+mn-ea"/>
                <a:cs typeface="+mn-cs"/>
              </a:rPr>
              <a:t>ugovornicu</a:t>
            </a:r>
            <a:r>
              <a:rPr lang="sr-Latn-RS" sz="1200" kern="1200" dirty="0" smtClean="0">
                <a:solidFill>
                  <a:schemeClr val="tx1"/>
                </a:solidFill>
                <a:effectLst/>
                <a:latin typeface="+mn-lt"/>
                <a:ea typeface="+mn-ea"/>
                <a:cs typeface="+mn-cs"/>
              </a:rPr>
              <a:t>. Taj član zahteva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sarađuju u tim pitanjima, ali se i ovde, kao i drugde u Konvenciji, prednost daje postojećim modalitetima uzajamne pomoći. Zato su uslovi pod kojima se ta saradnja odvija mahom oni koji su utvrđeni u važećim ugovorima, dogovorima i zakonima kojima se uređuje uzajamna pravna pomoć u krivičnim stvarima.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Zbog visokog stepena </a:t>
            </a:r>
            <a:r>
              <a:rPr lang="sr-Latn-RS" sz="1200" kern="1200" dirty="0" err="1" smtClean="0">
                <a:solidFill>
                  <a:schemeClr val="tx1"/>
                </a:solidFill>
                <a:effectLst/>
                <a:latin typeface="+mn-lt"/>
                <a:ea typeface="+mn-ea"/>
                <a:cs typeface="+mn-cs"/>
              </a:rPr>
              <a:t>intruzivnosti</a:t>
            </a:r>
            <a:r>
              <a:rPr lang="sr-Latn-RS" sz="1200" kern="1200" dirty="0" smtClean="0">
                <a:solidFill>
                  <a:schemeClr val="tx1"/>
                </a:solidFill>
                <a:effectLst/>
                <a:latin typeface="+mn-lt"/>
                <a:ea typeface="+mn-ea"/>
                <a:cs typeface="+mn-cs"/>
              </a:rPr>
              <a:t> presretanja, ograničena je obaveza da se pruža uzajamna pomoć u pogledu presretanja podataka i sadržaja. Pomoć se pruža do granice koju dozvoljavaju važeći ugovori i unutrašnje pravo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Budući da odredba o saradnji u presretanju podataka i sadržaja predstavlja novu oblast u praksi pružanja uzajamne pravne pomoći, odlučeno je da se prizna prednost postojećim ugovorima o uzajamnoj pravnoj pomoći i domaćim zakonima u pogledu obima i ograničenja obaveze pružanja pomoći. S tim u vezi može se ukazati na komentare povodom članova 14, 15. i 21, kao i na Preporuku br. R (85) 10 u vezi sa praktičnom primenom Evropske konvencije o uzajamnoj pomoći u krivičnim stvarima u pogledu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 presretanje telekomunikacija. </a:t>
            </a:r>
            <a:endParaRPr lang="en-US" sz="1200" kern="1200" dirty="0" smtClean="0">
              <a:solidFill>
                <a:schemeClr val="tx1"/>
              </a:solidFill>
              <a:effectLst/>
              <a:latin typeface="+mn-lt"/>
              <a:ea typeface="+mn-ea"/>
              <a:cs typeface="+mn-cs"/>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Grafički prikaz praktičnog sprovođenja članova 33. i/ili 34. Ekspert bi trebalo da ponovi razlike između podataka o saobraćaju i podataka iz sadržaja i mogućnosti različitih pravnih režima za pribavljanje tih podataka, npr. da ukaže na to da su režimi ponekad u manjoj meri zahtevni kada je reč o podacima o saobraćaju (dovoljno je imati policijski nalog ili nalog tužilaštva), a da su </a:t>
            </a:r>
            <a:r>
              <a:rPr lang="sr-Latn-RS" sz="1200" kern="1200" dirty="0" err="1" smtClean="0">
                <a:solidFill>
                  <a:schemeClr val="tx1"/>
                </a:solidFill>
                <a:effectLst/>
                <a:latin typeface="+mn-lt"/>
                <a:ea typeface="+mn-ea"/>
                <a:cs typeface="+mn-cs"/>
              </a:rPr>
              <a:t>zahtevniji</a:t>
            </a:r>
            <a:r>
              <a:rPr lang="sr-Latn-RS" sz="1200" kern="1200" dirty="0" smtClean="0">
                <a:solidFill>
                  <a:schemeClr val="tx1"/>
                </a:solidFill>
                <a:effectLst/>
                <a:latin typeface="+mn-lt"/>
                <a:ea typeface="+mn-ea"/>
                <a:cs typeface="+mn-cs"/>
              </a:rPr>
              <a:t> kada je reč o podacima iz sadržaja (dolazi u obzir samo sudski nalog). </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Mesto za kontakt 24/7 svake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treba ili da olakša ili da neposredno, između ostalog, daje tehničke savete, štiti podatke, prikuplja dokaze, daje informacije pravne prirode i locira osumnjičene. Izraz „informacije pravne prirode” u stavu 1. označava savete drugoj strani ugovornici koja traži saradnju u vezi sa bilo kojom pravnom pretpostavkom koja je potrebna za pružanje neformalne ili formalne saradnje.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Svaka strana ima slobodu da odredi gde će se nalaziti to mesto za kontakt u strukturi njenog aparata za sprovođenje zakona. Neke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odlučiti da mesto za kontakt bude u centralnom organu za uzajamnu pomoć, dok druge mogu biti u uverenju da je najbolje mesto u policijskoj jedinici koja je specijalizovana za borbu protiv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a svaki od tih izbora može biti primeren određenoj strani ugovornici, zavisno od njene strukture vlasti i unutrašnjeg pravnog poretka.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Budući da mesto za kontakt 24/7 treba da obezbeđuje i tehničke savete za zaustavljanje napada ili ulaženje u trag napadu, kao i da obavlja takve dužnosti na planu međunarodne saradnje kao što je lociranje osumnjičenih, ne postoji jedan jedini ispravan odgovor na to pitanje i pretpostavlja se da će se struktura mreže 24/7 tokom vremena razvijati. Kada se određuje nacionalno mesto za kontakt, treba obratiti posebnu pažnju na potrebu za komunikacijom s drugim mestima za kontakt na različitim jezicima.</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Stav 2. utvrđuje da jedan od kritično važnih zadataka koje treba da obavlja mesto za kontakt 24/7 jeste da olakša brzo izvršenje svih onih zadataka koje samo ne izvršava.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primer, ako je mesto za kontakt 24/7 jedne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deo policijske jedinice, ono mora biti u mogućnosti da brzo koordinira aktivnosti sa drugim relevantnim komponentama u aparatu vlasti, kao što je centralni organ nadležan za međunarodnu ekstradiciju ili uzajamnu pravnu pomoć, kako bi se mogla preduzeti odgovarajuća akcija u bilo kom satu bilo kog dana ili noći. Osim toga, stav 2. zahteva da mesto za kontakt </a:t>
            </a:r>
            <a:r>
              <a:rPr lang="es-CL" sz="1200" kern="1200" dirty="0" smtClean="0">
                <a:solidFill>
                  <a:schemeClr val="tx1"/>
                </a:solidFill>
                <a:effectLst/>
                <a:latin typeface="+mn-lt"/>
                <a:ea typeface="+mn-ea"/>
                <a:cs typeface="+mn-cs"/>
              </a:rPr>
              <a:t>24/7 </a:t>
            </a:r>
            <a:r>
              <a:rPr lang="sr-Latn-RS" sz="1200" kern="1200" dirty="0" smtClean="0">
                <a:solidFill>
                  <a:schemeClr val="tx1"/>
                </a:solidFill>
                <a:effectLst/>
                <a:latin typeface="+mn-lt"/>
                <a:ea typeface="+mn-ea"/>
                <a:cs typeface="+mn-cs"/>
              </a:rPr>
              <a:t>svake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bude u mogućnosti da brzo komunicira sa drugim članovima te mreže.</a:t>
            </a:r>
            <a:endParaRPr lang="en-US"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a:t>
            </a:r>
            <a:r>
              <a:rPr lang="sr-Latn-RS" sz="1200" kern="1200" baseline="0" dirty="0" smtClean="0">
                <a:solidFill>
                  <a:schemeClr val="tx1"/>
                </a:solidFill>
                <a:effectLst/>
                <a:latin typeface="+mn-lt"/>
                <a:ea typeface="+mn-ea"/>
                <a:cs typeface="+mn-cs"/>
              </a:rPr>
              <a:t> na slici)</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54.1 Odeljenje za borbu protiv </a:t>
            </a:r>
            <a:r>
              <a:rPr lang="sr-Latn-RS" sz="1200" b="1" kern="1200" baseline="0" dirty="0" err="1" smtClean="0">
                <a:solidFill>
                  <a:schemeClr val="tx1"/>
                </a:solidFill>
                <a:effectLst/>
                <a:latin typeface="+mn-lt"/>
                <a:ea typeface="+mn-ea"/>
                <a:cs typeface="+mn-cs"/>
              </a:rPr>
              <a:t>visokotehnološkog</a:t>
            </a:r>
            <a:r>
              <a:rPr lang="sr-Latn-RS" sz="1200" b="1" kern="1200" baseline="0" dirty="0" smtClean="0">
                <a:solidFill>
                  <a:schemeClr val="tx1"/>
                </a:solidFill>
                <a:effectLst/>
                <a:latin typeface="+mn-lt"/>
                <a:ea typeface="+mn-ea"/>
                <a:cs typeface="+mn-cs"/>
              </a:rPr>
              <a:t> kriminala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err="1" smtClean="0">
                <a:solidFill>
                  <a:schemeClr val="tx1"/>
                </a:solidFill>
                <a:effectLst/>
                <a:latin typeface="+mn-lt"/>
                <a:ea typeface="+mn-ea"/>
                <a:cs typeface="+mn-cs"/>
              </a:rPr>
              <a:t>Slušba</a:t>
            </a:r>
            <a:r>
              <a:rPr lang="sr-Latn-RS" sz="1200" b="1" kern="1200" baseline="0" dirty="0" smtClean="0">
                <a:solidFill>
                  <a:schemeClr val="tx1"/>
                </a:solidFill>
                <a:effectLst/>
                <a:latin typeface="+mn-lt"/>
                <a:ea typeface="+mn-ea"/>
                <a:cs typeface="+mn-cs"/>
              </a:rPr>
              <a:t> za borbu protiv organizovanog kriminala, Ministarstvo unutrašnjih poslova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Poštanska adresa:: </a:t>
            </a:r>
            <a:r>
              <a:rPr lang="sr-Latn-RS" sz="1200" b="1" kern="1200" baseline="0" dirty="0" err="1" smtClean="0">
                <a:solidFill>
                  <a:schemeClr val="tx1"/>
                </a:solidFill>
                <a:effectLst/>
                <a:latin typeface="+mn-lt"/>
                <a:ea typeface="+mn-ea"/>
                <a:cs typeface="+mn-cs"/>
              </a:rPr>
              <a:t>Mxxx</a:t>
            </a:r>
            <a:r>
              <a:rPr lang="sr-Latn-RS" sz="1200" b="1" kern="1200" baseline="0" dirty="0" smtClean="0">
                <a:solidFill>
                  <a:schemeClr val="tx1"/>
                </a:solidFill>
                <a:effectLst/>
                <a:latin typeface="+mn-lt"/>
                <a:ea typeface="+mn-ea"/>
                <a:cs typeface="+mn-cs"/>
              </a:rPr>
              <a:t> </a:t>
            </a:r>
            <a:r>
              <a:rPr lang="sr-Latn-RS" sz="1200" b="1" kern="1200" baseline="0" dirty="0" err="1" smtClean="0">
                <a:solidFill>
                  <a:schemeClr val="tx1"/>
                </a:solidFill>
                <a:effectLst/>
                <a:latin typeface="+mn-lt"/>
                <a:ea typeface="+mn-ea"/>
                <a:cs typeface="+mn-cs"/>
              </a:rPr>
              <a:t>xxxx</a:t>
            </a:r>
            <a:r>
              <a:rPr lang="sr-Latn-RS" sz="1200" b="1" kern="1200" baseline="0" dirty="0" smtClean="0">
                <a:solidFill>
                  <a:schemeClr val="tx1"/>
                </a:solidFill>
                <a:effectLst/>
                <a:latin typeface="+mn-lt"/>
                <a:ea typeface="+mn-ea"/>
                <a:cs typeface="+mn-cs"/>
              </a:rPr>
              <a:t> 48 str</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Beograd, Republika Srbija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Kontakt:</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Telefon: +381-64-8xx-7xxx</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Faks: +381-11-3xx-7xxx (radnim danima od ponedeljka do petka 08.30-16.30)</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24-7xxxxx</a:t>
            </a:r>
            <a:r>
              <a:rPr lang="en-U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xxx.gov.ras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vladimir.xxx</a:t>
            </a:r>
            <a:r>
              <a:rPr lang="en-U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xxxx.gov.rs</a:t>
            </a: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G. Vladimir Vujić</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Inspektor policije</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Ministarstvo unutrašnjih poslova Republike Srbije</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Odeljenje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Opis kontakta: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Republika Srbija: Služba za  borbu protiv organizovanog kriminala i njeno odeljenje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 odgovorni su za borbu protiv </a:t>
            </a:r>
            <a:r>
              <a:rPr lang="sr-Latn-RS" sz="1200" b="0" kern="1200" baseline="0" dirty="0" err="1" smtClean="0">
                <a:solidFill>
                  <a:schemeClr val="tx1"/>
                </a:solidFill>
                <a:effectLst/>
                <a:latin typeface="+mn-lt"/>
                <a:ea typeface="+mn-ea"/>
                <a:cs typeface="+mn-cs"/>
              </a:rPr>
              <a:t>visokotehnološkog</a:t>
            </a:r>
            <a:r>
              <a:rPr lang="sr-Latn-RS" sz="1200" b="0" kern="1200" baseline="0" dirty="0" smtClean="0">
                <a:solidFill>
                  <a:schemeClr val="tx1"/>
                </a:solidFill>
                <a:effectLst/>
                <a:latin typeface="+mn-lt"/>
                <a:ea typeface="+mn-ea"/>
                <a:cs typeface="+mn-cs"/>
              </a:rPr>
              <a:t> kriminala i krađu intelektualne svojine i poseduju stručnost za pribavljanje i analizu elektronskih dokaza. Lice određeno za kontakt je advokat specijalizovan za međunarodnu pomoć koji detaljno poznaje IT.</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Šta treba reći kada se poziva kontakt broj: </a:t>
            </a:r>
            <a:r>
              <a:rPr lang="sr-Latn-RS" sz="1200" b="0" kern="1200" baseline="0" dirty="0" smtClean="0">
                <a:solidFill>
                  <a:schemeClr val="tx1"/>
                </a:solidFill>
                <a:effectLst/>
                <a:latin typeface="+mn-lt"/>
                <a:ea typeface="+mn-ea"/>
                <a:cs typeface="+mn-cs"/>
              </a:rPr>
              <a:t>Saopštiti ime lica koje zove, tačan naziv organa/kancelarija kojoj pripada, ako je situacija hitna, kratak rezime slučaja kao i sve podatke koji su važni za  organ države molilje.</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Mogući jezik kontakta: </a:t>
            </a:r>
            <a:r>
              <a:rPr lang="sr-Latn-RS" sz="1200" b="0" kern="1200" baseline="0" dirty="0" smtClean="0">
                <a:solidFill>
                  <a:schemeClr val="tx1"/>
                </a:solidFill>
                <a:effectLst/>
                <a:latin typeface="+mn-lt"/>
                <a:ea typeface="+mn-ea"/>
                <a:cs typeface="+mn-cs"/>
              </a:rPr>
              <a:t>srpski i engleski</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Vremenska zona: </a:t>
            </a:r>
            <a:r>
              <a:rPr lang="sr-Latn-RS" sz="1200" b="0" kern="1200" baseline="0" dirty="0" smtClean="0">
                <a:solidFill>
                  <a:schemeClr val="tx1"/>
                </a:solidFill>
                <a:effectLst/>
                <a:latin typeface="+mn-lt"/>
                <a:ea typeface="+mn-ea"/>
                <a:cs typeface="+mn-cs"/>
              </a:rPr>
              <a:t> UTC/GMT +3 sata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54.2 Posebno tužilaštvo za </a:t>
            </a:r>
            <a:r>
              <a:rPr lang="sr-Latn-RS" sz="1200" b="1" kern="1200" baseline="0" dirty="0" err="1" smtClean="0">
                <a:solidFill>
                  <a:schemeClr val="tx1"/>
                </a:solidFill>
                <a:effectLst/>
                <a:latin typeface="+mn-lt"/>
                <a:ea typeface="+mn-ea"/>
                <a:cs typeface="+mn-cs"/>
              </a:rPr>
              <a:t>visokotehnološki</a:t>
            </a:r>
            <a:r>
              <a:rPr lang="sr-Latn-RS" sz="1200" b="1" kern="1200" baseline="0" dirty="0" smtClean="0">
                <a:solidFill>
                  <a:schemeClr val="tx1"/>
                </a:solidFill>
                <a:effectLst/>
                <a:latin typeface="+mn-lt"/>
                <a:ea typeface="+mn-ea"/>
                <a:cs typeface="+mn-cs"/>
              </a:rPr>
              <a:t> kriminal Republike Srbije </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Poštanska adresa:</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Nemanjina 22-26, 11000 Beograd</a:t>
            </a: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Republika Srbija</a:t>
            </a: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b="1" kern="1200" baseline="0" smtClean="0">
                <a:solidFill>
                  <a:schemeClr val="tx1"/>
                </a:solidFill>
                <a:effectLst/>
                <a:latin typeface="+mn-lt"/>
                <a:ea typeface="+mn-ea"/>
                <a:cs typeface="+mn-cs"/>
              </a:rPr>
              <a:t>Kontakt:</a:t>
            </a:r>
            <a:endParaRPr lang="sr-Latn-RS" sz="1200" b="1"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baseline="0" dirty="0" smtClean="0">
                <a:solidFill>
                  <a:schemeClr val="tx1"/>
                </a:solidFill>
                <a:effectLst/>
                <a:latin typeface="+mn-lt"/>
                <a:ea typeface="+mn-ea"/>
                <a:cs typeface="+mn-cs"/>
              </a:rPr>
              <a:t>__________________________________________________________________________________________________________</a:t>
            </a:r>
            <a:endParaRPr lang="sr-Latn-RS" sz="1200" kern="120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just"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Primer </a:t>
            </a:r>
            <a:r>
              <a:rPr lang="sr-Latn-RS" sz="1200" kern="1200" dirty="0" smtClean="0">
                <a:solidFill>
                  <a:schemeClr val="tx1"/>
                </a:solidFill>
                <a:effectLst/>
                <a:latin typeface="+mn-lt"/>
                <a:ea typeface="+mn-ea"/>
                <a:cs typeface="+mn-cs"/>
              </a:rPr>
              <a:t>liste mesta za kontakt </a:t>
            </a:r>
            <a:r>
              <a:rPr lang="es-CL" sz="1200" kern="1200" dirty="0" smtClean="0">
                <a:solidFill>
                  <a:schemeClr val="tx1"/>
                </a:solidFill>
                <a:effectLst/>
                <a:latin typeface="+mn-lt"/>
                <a:ea typeface="+mn-ea"/>
                <a:cs typeface="+mn-cs"/>
              </a:rPr>
              <a:t>24/7 </a:t>
            </a:r>
            <a:r>
              <a:rPr lang="sr-Latn-RS" sz="1200" kern="1200" dirty="0" smtClean="0">
                <a:solidFill>
                  <a:schemeClr val="tx1"/>
                </a:solidFill>
                <a:effectLst/>
                <a:latin typeface="+mn-lt"/>
                <a:ea typeface="+mn-ea"/>
                <a:cs typeface="+mn-cs"/>
              </a:rPr>
              <a:t>Saveta Evrope. Ta zemlja ima dva mesta za kontakt: jedno se nalazi u policiji a drugo u tužilaštvu.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Digitalni dokazi ili elektronski dokazi su sve procesno vredne informacije koje se čuvaju ili prenose u digitalnom obliku, a stranka u sudskom postupku može da ih koristi na suđenju. Pre nego što prihvati digitalni dokaz, sud mora da ceni da li je taj dokaz relevantan, da li je autentičan, da li predstavlja dokaz „rekla-kazala” i da li je prihvatljiva kopija ili je potreban original.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Digitalni dokazi se sve više koriste u proteklih nekoliko decenija, otkako sudovi dozvoljavaju korišćenje </a:t>
            </a:r>
            <a:r>
              <a:rPr lang="sr-Latn-RS" sz="1200" kern="1200" dirty="0" err="1" smtClean="0">
                <a:solidFill>
                  <a:schemeClr val="tx1"/>
                </a:solidFill>
                <a:effectLst/>
                <a:latin typeface="+mn-lt"/>
                <a:ea typeface="+mn-ea"/>
                <a:cs typeface="+mn-cs"/>
              </a:rPr>
              <a:t>imejlova</a:t>
            </a:r>
            <a:r>
              <a:rPr lang="sr-Latn-RS" sz="1200" kern="1200" dirty="0" smtClean="0">
                <a:solidFill>
                  <a:schemeClr val="tx1"/>
                </a:solidFill>
                <a:effectLst/>
                <a:latin typeface="+mn-lt"/>
                <a:ea typeface="+mn-ea"/>
                <a:cs typeface="+mn-cs"/>
              </a:rPr>
              <a:t>, digitalnih fotografija, zapisa o transakcijama na </a:t>
            </a:r>
            <a:r>
              <a:rPr lang="sr-Latn-RS" sz="1200" kern="1200" dirty="0" err="1" smtClean="0">
                <a:solidFill>
                  <a:schemeClr val="tx1"/>
                </a:solidFill>
                <a:effectLst/>
                <a:latin typeface="+mn-lt"/>
                <a:ea typeface="+mn-ea"/>
                <a:cs typeface="+mn-cs"/>
              </a:rPr>
              <a:t>bankomatu</a:t>
            </a:r>
            <a:r>
              <a:rPr lang="sr-Latn-RS" sz="1200" kern="1200" dirty="0" smtClean="0">
                <a:solidFill>
                  <a:schemeClr val="tx1"/>
                </a:solidFill>
                <a:effectLst/>
                <a:latin typeface="+mn-lt"/>
                <a:ea typeface="+mn-ea"/>
                <a:cs typeface="+mn-cs"/>
              </a:rPr>
              <a:t>, dokumente nastale u </a:t>
            </a:r>
            <a:r>
              <a:rPr lang="sr-Latn-RS" sz="1200" kern="1200" dirty="0" err="1" smtClean="0">
                <a:solidFill>
                  <a:schemeClr val="tx1"/>
                </a:solidFill>
                <a:effectLst/>
                <a:latin typeface="+mn-lt"/>
                <a:ea typeface="+mn-ea"/>
                <a:cs typeface="+mn-cs"/>
              </a:rPr>
              <a:t>vord</a:t>
            </a:r>
            <a:r>
              <a:rPr lang="sr-Latn-RS" sz="1200" kern="1200" dirty="0" smtClean="0">
                <a:solidFill>
                  <a:schemeClr val="tx1"/>
                </a:solidFill>
                <a:effectLst/>
                <a:latin typeface="+mn-lt"/>
                <a:ea typeface="+mn-ea"/>
                <a:cs typeface="+mn-cs"/>
              </a:rPr>
              <a:t> procesorima, zapise o instant porukama, fajlove koji su sačuvani u računovodstvenim programima, tabele (</a:t>
            </a:r>
            <a:r>
              <a:rPr lang="sr-Latn-RS" sz="1200" i="1" kern="1200" dirty="0" err="1" smtClean="0">
                <a:solidFill>
                  <a:schemeClr val="tx1"/>
                </a:solidFill>
                <a:effectLst/>
                <a:latin typeface="+mn-lt"/>
                <a:ea typeface="+mn-ea"/>
                <a:cs typeface="+mn-cs"/>
              </a:rPr>
              <a:t>spreadsheets</a:t>
            </a:r>
            <a:r>
              <a:rPr lang="sr-Latn-RS" sz="1200" kern="1200" dirty="0" smtClean="0">
                <a:solidFill>
                  <a:schemeClr val="tx1"/>
                </a:solidFill>
                <a:effectLst/>
                <a:latin typeface="+mn-lt"/>
                <a:ea typeface="+mn-ea"/>
                <a:cs typeface="+mn-cs"/>
              </a:rPr>
              <a:t>), istorijat pretraživanja interneta, baze podataka, sadržaj memorije računara, računarske rezervne memorije (</a:t>
            </a:r>
            <a:r>
              <a:rPr lang="sr-Latn-RS" sz="1200" i="1" kern="1200" dirty="0" err="1" smtClean="0">
                <a:solidFill>
                  <a:schemeClr val="tx1"/>
                </a:solidFill>
                <a:effectLst/>
                <a:latin typeface="+mn-lt"/>
                <a:ea typeface="+mn-ea"/>
                <a:cs typeface="+mn-cs"/>
              </a:rPr>
              <a:t>backups</a:t>
            </a:r>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printaute</a:t>
            </a:r>
            <a:r>
              <a:rPr lang="sr-Latn-RS" sz="1200" kern="1200" dirty="0" smtClean="0">
                <a:solidFill>
                  <a:schemeClr val="tx1"/>
                </a:solidFill>
                <a:effectLst/>
                <a:latin typeface="+mn-lt"/>
                <a:ea typeface="+mn-ea"/>
                <a:cs typeface="+mn-cs"/>
              </a:rPr>
              <a:t>, </a:t>
            </a:r>
            <a:r>
              <a:rPr lang="sr-Latn-RS" sz="1200" i="1" kern="1200" dirty="0" smtClean="0">
                <a:solidFill>
                  <a:schemeClr val="tx1"/>
                </a:solidFill>
                <a:effectLst/>
                <a:latin typeface="+mn-lt"/>
                <a:ea typeface="+mn-ea"/>
                <a:cs typeface="+mn-cs"/>
              </a:rPr>
              <a:t>GPS</a:t>
            </a:r>
            <a:r>
              <a:rPr lang="sr-Latn-RS" sz="1200" kern="1200" dirty="0" smtClean="0">
                <a:solidFill>
                  <a:schemeClr val="tx1"/>
                </a:solidFill>
                <a:effectLst/>
                <a:latin typeface="+mn-lt"/>
                <a:ea typeface="+mn-ea"/>
                <a:cs typeface="+mn-cs"/>
              </a:rPr>
              <a:t> zapise, zapise sa elektronskih brava u hotelima, kao i digitalne video ili audio fajlove. </a:t>
            </a:r>
            <a:endParaRPr lang="en-US" sz="1200" kern="1200" dirty="0" smtClean="0">
              <a:solidFill>
                <a:schemeClr val="tx1"/>
              </a:solidFill>
              <a:effectLst/>
              <a:latin typeface="+mn-lt"/>
              <a:ea typeface="+mn-ea"/>
              <a:cs typeface="+mn-cs"/>
            </a:endParaRPr>
          </a:p>
          <a:p>
            <a:pPr indent="457200" algn="just"/>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25585618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Ekspert treba da predstavi polaznicima ciljeve  sesije ukazujući na, na primer, njihov obim.</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Polaznici treba da shvate šta je cilj sesije i šta se od njih očekuje na kraju te sesije. </a:t>
            </a:r>
            <a:endParaRPr lang="en-US"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U aprilu 2016. godine Evropski parlament je doneo Opštu uredbu o zaštiti podataka o ličnosti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sa jednim glavnim ciljem na umu, a to je da se zaštite privatnost ličnosti i podaci o građanima EU. Između ostalih stvari, tom uredbom je zabranjeno preduzećima da prikupljaju podatke o građanima EU u državama članicama EU – uključujući velike korporacije, kao što su </a:t>
            </a:r>
            <a:r>
              <a:rPr lang="sr-Latn-RS" sz="1200" i="1" kern="1200" dirty="0" err="1" smtClean="0">
                <a:solidFill>
                  <a:schemeClr val="tx1"/>
                </a:solidFill>
                <a:effectLst/>
                <a:latin typeface="+mn-lt"/>
                <a:ea typeface="+mn-ea"/>
                <a:cs typeface="+mn-cs"/>
              </a:rPr>
              <a:t>Facebook</a:t>
            </a:r>
            <a:r>
              <a:rPr lang="sr-Latn-RS" sz="1200" kern="1200" dirty="0" smtClean="0">
                <a:solidFill>
                  <a:schemeClr val="tx1"/>
                </a:solidFill>
                <a:effectLst/>
                <a:latin typeface="+mn-lt"/>
                <a:ea typeface="+mn-ea"/>
                <a:cs typeface="+mn-cs"/>
              </a:rPr>
              <a:t> i </a:t>
            </a:r>
            <a:r>
              <a:rPr lang="sr-Latn-RS" sz="1200" i="1" kern="1200" dirty="0" err="1" smtClean="0">
                <a:solidFill>
                  <a:schemeClr val="tx1"/>
                </a:solidFill>
                <a:effectLst/>
                <a:latin typeface="+mn-lt"/>
                <a:ea typeface="+mn-ea"/>
                <a:cs typeface="+mn-cs"/>
              </a:rPr>
              <a:t>Google</a:t>
            </a:r>
            <a:r>
              <a:rPr lang="sr-Latn-RS" sz="1200" kern="1200" dirty="0" smtClean="0">
                <a:solidFill>
                  <a:schemeClr val="tx1"/>
                </a:solidFill>
                <a:effectLst/>
                <a:latin typeface="+mn-lt"/>
                <a:ea typeface="+mn-ea"/>
                <a:cs typeface="+mn-cs"/>
              </a:rPr>
              <a:t>, i registratore domena, kao što je </a:t>
            </a:r>
            <a:r>
              <a:rPr lang="sr-Latn-RS" sz="1200" i="1" kern="1200" dirty="0" err="1" smtClean="0">
                <a:solidFill>
                  <a:schemeClr val="tx1"/>
                </a:solidFill>
                <a:effectLst/>
                <a:latin typeface="+mn-lt"/>
                <a:ea typeface="+mn-ea"/>
                <a:cs typeface="+mn-cs"/>
              </a:rPr>
              <a:t>GoDaddy</a:t>
            </a:r>
            <a:r>
              <a:rPr lang="sr-Latn-RS" sz="1200" kern="1200" dirty="0" smtClean="0">
                <a:solidFill>
                  <a:schemeClr val="tx1"/>
                </a:solidFill>
                <a:effectLst/>
                <a:latin typeface="+mn-lt"/>
                <a:ea typeface="+mn-ea"/>
                <a:cs typeface="+mn-cs"/>
              </a:rPr>
              <a:t> – da objavljuju informacije na osnovu kojih se pojedinac može identifikovati. Kada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stupi na snagu 25. maja 2018, preduzeća koja ne postupaju u skladu sa </a:t>
            </a:r>
            <a:r>
              <a:rPr lang="sr-Latn-RS" sz="1200" kern="1200" dirty="0" err="1" smtClean="0">
                <a:solidFill>
                  <a:schemeClr val="tx1"/>
                </a:solidFill>
                <a:effectLst/>
                <a:latin typeface="+mn-lt"/>
                <a:ea typeface="+mn-ea"/>
                <a:cs typeface="+mn-cs"/>
              </a:rPr>
              <a:t>strožim</a:t>
            </a:r>
            <a:r>
              <a:rPr lang="sr-Latn-RS" sz="1200" kern="1200" dirty="0" smtClean="0">
                <a:solidFill>
                  <a:schemeClr val="tx1"/>
                </a:solidFill>
                <a:effectLst/>
                <a:latin typeface="+mn-lt"/>
                <a:ea typeface="+mn-ea"/>
                <a:cs typeface="+mn-cs"/>
              </a:rPr>
              <a:t> ograničenjima u pogledu privatnosti mogu biti primorana da plate velike novčane iznose na ime kazni (organizacije za koje se utvrdi da krše </a:t>
            </a:r>
            <a:r>
              <a:rPr lang="sr-Latn-RS" sz="1200" i="1" kern="1200" dirty="0" smtClean="0">
                <a:solidFill>
                  <a:schemeClr val="tx1"/>
                </a:solidFill>
                <a:effectLst/>
                <a:latin typeface="+mn-lt"/>
                <a:ea typeface="+mn-ea"/>
                <a:cs typeface="+mn-cs"/>
              </a:rPr>
              <a:t>GDPR</a:t>
            </a:r>
            <a:r>
              <a:rPr lang="sr-Latn-RS" sz="1200" kern="1200" dirty="0" smtClean="0">
                <a:solidFill>
                  <a:schemeClr val="tx1"/>
                </a:solidFill>
                <a:effectLst/>
                <a:latin typeface="+mn-lt"/>
                <a:ea typeface="+mn-ea"/>
                <a:cs typeface="+mn-cs"/>
              </a:rPr>
              <a:t> mogu biti osuđene na novčanu kaznu u visini od 4% godišnjeg globalnog prometa ili 20 miliona evra!).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ICANN</a:t>
            </a:r>
            <a:r>
              <a:rPr lang="sr-Latn-RS" sz="1200" kern="1200" dirty="0" smtClean="0">
                <a:solidFill>
                  <a:schemeClr val="tx1"/>
                </a:solidFill>
                <a:effectLst/>
                <a:latin typeface="+mn-lt"/>
                <a:ea typeface="+mn-ea"/>
                <a:cs typeface="+mn-cs"/>
              </a:rPr>
              <a:t> ima sporazume sa hiljadama operatora i registratora domena koji od njih traže da obezbede javno dostupne podatke o registrovanim nazivima domena, odnosno bazu podataka „</a:t>
            </a:r>
            <a:r>
              <a:rPr lang="es-CL" sz="1200" kern="1200" dirty="0" smtClean="0">
                <a:solidFill>
                  <a:schemeClr val="tx1"/>
                </a:solidFill>
                <a:effectLst/>
                <a:latin typeface="+mn-lt"/>
                <a:ea typeface="+mn-ea"/>
                <a:cs typeface="+mn-cs"/>
              </a:rPr>
              <a:t>WHOIS data</a:t>
            </a:r>
            <a:r>
              <a:rPr lang="sr-Latn-RS" sz="1200" kern="1200" dirty="0" smtClean="0">
                <a:solidFill>
                  <a:schemeClr val="tx1"/>
                </a:solidFill>
                <a:effectLst/>
                <a:latin typeface="+mn-lt"/>
                <a:ea typeface="+mn-ea"/>
                <a:cs typeface="+mn-cs"/>
              </a:rPr>
              <a:t>”. Postoji jedan broj besplatnih alata za pretraživanje </a:t>
            </a:r>
            <a:r>
              <a:rPr lang="sr-Latn-RS" sz="1200" i="1" kern="1200" dirty="0" smtClean="0">
                <a:solidFill>
                  <a:schemeClr val="tx1"/>
                </a:solidFill>
                <a:effectLst/>
                <a:latin typeface="+mn-lt"/>
                <a:ea typeface="+mn-ea"/>
                <a:cs typeface="+mn-cs"/>
              </a:rPr>
              <a:t>WHOIS</a:t>
            </a:r>
            <a:r>
              <a:rPr lang="sr-Latn-RS" sz="1200" kern="1200" dirty="0" smtClean="0">
                <a:solidFill>
                  <a:schemeClr val="tx1"/>
                </a:solidFill>
                <a:effectLst/>
                <a:latin typeface="+mn-lt"/>
                <a:ea typeface="+mn-ea"/>
                <a:cs typeface="+mn-cs"/>
              </a:rPr>
              <a:t> na osnovu kojih je mogućno pristupiti tim podacima, uključujući informacije kao što su rok isteka naziva domena i datum registracije domena, kao i podaci za kontakt onih koji su domen registrovali. Usluge </a:t>
            </a:r>
            <a:r>
              <a:rPr lang="sr-Latn-RS" sz="1200" i="1" kern="1200" dirty="0" smtClean="0">
                <a:solidFill>
                  <a:schemeClr val="tx1"/>
                </a:solidFill>
                <a:effectLst/>
                <a:latin typeface="+mn-lt"/>
                <a:ea typeface="+mn-ea"/>
                <a:cs typeface="+mn-cs"/>
              </a:rPr>
              <a:t>WHOIS</a:t>
            </a:r>
            <a:r>
              <a:rPr lang="sr-Latn-RS" sz="1200" kern="1200" dirty="0" smtClean="0">
                <a:solidFill>
                  <a:schemeClr val="tx1"/>
                </a:solidFill>
                <a:effectLst/>
                <a:latin typeface="+mn-lt"/>
                <a:ea typeface="+mn-ea"/>
                <a:cs typeface="+mn-cs"/>
              </a:rPr>
              <a:t> predstavljaju dragocen resurs za vlasnike žigova i advokate jer im to omogućuje da identifikuju nosioce domena i da ostvare svoja prava ukoliko se na veb-sajtu pojavi nezakoniti sadržaj ili ako se u lošoj nameri registruje i koristi naziv nekog domena.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indent="457200"/>
            <a:r>
              <a:rPr lang="sr-Latn-RS" sz="1200" kern="1200" dirty="0" smtClean="0">
                <a:solidFill>
                  <a:schemeClr val="tx1"/>
                </a:solidFill>
                <a:effectLst/>
                <a:latin typeface="+mn-lt"/>
                <a:ea typeface="+mn-ea"/>
                <a:cs typeface="+mn-cs"/>
              </a:rPr>
              <a:t>U kriptografiji šifrovanje predstavlja proces kodiranja informacija. Kroz taj postupak izvorni oblik informacija, takozvani osnovni ili čisti tekst, pretvara se u alternativni oblik, šifrovani tekst. Jedino ovlašćena lica mogu da dešifruju taj tekst i vrate ga natrag u osnovni tekst, a na taj način pristupaju izvornoj informaciji.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Šifrovanje samo po sebi ne sprečava ometanje, ali uskraćuje presretaču mogućnost da dobije čitljiv tekst. Za shemu šifrovanja se iz tehničkih razloga obično koristi </a:t>
            </a:r>
            <a:r>
              <a:rPr lang="sr-Latn-RS" sz="1200" kern="1200" dirty="0" err="1" smtClean="0">
                <a:solidFill>
                  <a:schemeClr val="tx1"/>
                </a:solidFill>
                <a:effectLst/>
                <a:latin typeface="+mn-lt"/>
                <a:ea typeface="+mn-ea"/>
                <a:cs typeface="+mn-cs"/>
              </a:rPr>
              <a:t>pseudoslučajni</a:t>
            </a:r>
            <a:r>
              <a:rPr lang="sr-Latn-RS" sz="1200" kern="1200" dirty="0" smtClean="0">
                <a:solidFill>
                  <a:schemeClr val="tx1"/>
                </a:solidFill>
                <a:effectLst/>
                <a:latin typeface="+mn-lt"/>
                <a:ea typeface="+mn-ea"/>
                <a:cs typeface="+mn-cs"/>
              </a:rPr>
              <a:t> ključ koji je algoritamski kreiran. Mogućno je da se poruka dešifruje i bez posedovanja tog ključa, ali ako je šifra dobro konstruisana, za to je potrebno uložiti jako mnogo truda, računarskih veština i znanja.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es-CL" sz="1200" kern="1200" dirty="0" err="1" smtClean="0">
                <a:solidFill>
                  <a:schemeClr val="tx1"/>
                </a:solidFill>
                <a:effectLst/>
                <a:latin typeface="+mn-lt"/>
                <a:ea typeface="+mn-ea"/>
                <a:cs typeface="+mn-cs"/>
              </a:rPr>
              <a:t>Kriptovaluta</a:t>
            </a:r>
            <a:r>
              <a:rPr lang="es-CL" sz="1200" kern="1200" dirty="0" smtClean="0">
                <a:solidFill>
                  <a:schemeClr val="tx1"/>
                </a:solidFill>
                <a:effectLst/>
                <a:latin typeface="+mn-lt"/>
                <a:ea typeface="+mn-ea"/>
                <a:cs typeface="+mn-cs"/>
              </a:rPr>
              <a:t> je </a:t>
            </a:r>
            <a:r>
              <a:rPr lang="sr-Latn-RS" sz="1200" kern="1200" dirty="0" smtClean="0">
                <a:solidFill>
                  <a:schemeClr val="tx1"/>
                </a:solidFill>
                <a:effectLst/>
                <a:latin typeface="+mn-lt"/>
                <a:ea typeface="+mn-ea"/>
                <a:cs typeface="+mn-cs"/>
              </a:rPr>
              <a:t>digitalno ili virtuelno dobro, imovina dizajnirana da funkcioniše kao sredstvo razmene. Pojedinac kriptografski uspostavlja vlasništvo i podatke o tome čuva u elektronskom novčaniku koji postoji u vidu kompjuterizovane baze podataka da bi obezbedio i verifikovao transakcije, kao i da bi kontrolisao stvaranje novih jedinica određene </a:t>
            </a:r>
            <a:r>
              <a:rPr lang="sr-Latn-RS" sz="1200" kern="1200" dirty="0" err="1" smtClean="0">
                <a:solidFill>
                  <a:schemeClr val="tx1"/>
                </a:solidFill>
                <a:effectLst/>
                <a:latin typeface="+mn-lt"/>
                <a:ea typeface="+mn-ea"/>
                <a:cs typeface="+mn-cs"/>
              </a:rPr>
              <a:t>kriptovalute</a:t>
            </a:r>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po pravilu, ne postoji u fizičkom već samo u digitalnom obliku i ne izdaje je centralni monetarni organ. Za razliku od centralizovanog bankarskog sistema i centralizovano izdatog papirnog novca, </a:t>
            </a:r>
            <a:r>
              <a:rPr lang="sr-Latn-RS" sz="1200" kern="1200" dirty="0" err="1" smtClean="0">
                <a:solidFill>
                  <a:schemeClr val="tx1"/>
                </a:solidFill>
                <a:effectLst/>
                <a:latin typeface="+mn-lt"/>
                <a:ea typeface="+mn-ea"/>
                <a:cs typeface="+mn-cs"/>
              </a:rPr>
              <a:t>kriptovalute</a:t>
            </a:r>
            <a:r>
              <a:rPr lang="sr-Latn-RS" sz="1200" kern="1200" dirty="0" smtClean="0">
                <a:solidFill>
                  <a:schemeClr val="tx1"/>
                </a:solidFill>
                <a:effectLst/>
                <a:latin typeface="+mn-lt"/>
                <a:ea typeface="+mn-ea"/>
                <a:cs typeface="+mn-cs"/>
              </a:rPr>
              <a:t> imaju decentralizovanu kontrolu. Kada se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„rudari” ili kreira pre izdavanja ili kada je izdaje pojedinac, obično se smatra centralizovanom. Kada se primenjuje uz decentralizovanu kontrolu, svaka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 funkcioniše pomoću tehnologije distribuirane glavne knjige, koja služi kao baza podataka o javnim finansijskim transakcijama. Obično se tu radi o </a:t>
            </a:r>
            <a:r>
              <a:rPr lang="sr-Latn-RS" sz="1200" kern="1200" dirty="0" err="1" smtClean="0">
                <a:solidFill>
                  <a:schemeClr val="tx1"/>
                </a:solidFill>
                <a:effectLst/>
                <a:latin typeface="+mn-lt"/>
                <a:ea typeface="+mn-ea"/>
                <a:cs typeface="+mn-cs"/>
              </a:rPr>
              <a:t>blokčejn</a:t>
            </a:r>
            <a:r>
              <a:rPr lang="sr-Latn-RS" sz="1200" kern="1200" dirty="0" smtClean="0">
                <a:solidFill>
                  <a:schemeClr val="tx1"/>
                </a:solidFill>
                <a:effectLst/>
                <a:latin typeface="+mn-lt"/>
                <a:ea typeface="+mn-ea"/>
                <a:cs typeface="+mn-cs"/>
              </a:rPr>
              <a:t> tehnologiji.</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i="1" kern="1200" dirty="0" err="1" smtClean="0">
                <a:solidFill>
                  <a:schemeClr val="tx1"/>
                </a:solidFill>
                <a:effectLst/>
                <a:latin typeface="+mn-lt"/>
                <a:ea typeface="+mn-ea"/>
                <a:cs typeface="+mn-cs"/>
              </a:rPr>
              <a:t>Dark</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web</a:t>
            </a:r>
            <a:r>
              <a:rPr lang="sr-Latn-R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tamna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mreža</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deo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interneta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čijem</a:t>
            </a:r>
            <a:r>
              <a:rPr lang="en-US" sz="1200" kern="1200" dirty="0" smtClean="0">
                <a:solidFill>
                  <a:schemeClr val="tx1"/>
                </a:solidFill>
                <a:effectLst/>
                <a:latin typeface="+mn-lt"/>
                <a:ea typeface="+mn-ea"/>
                <a:cs typeface="+mn-cs"/>
              </a:rPr>
              <a:t> se </a:t>
            </a:r>
            <a:r>
              <a:rPr lang="en-US" sz="1200" kern="1200" dirty="0" err="1" smtClean="0">
                <a:solidFill>
                  <a:schemeClr val="tx1"/>
                </a:solidFill>
                <a:effectLst/>
                <a:latin typeface="+mn-lt"/>
                <a:ea typeface="+mn-ea"/>
                <a:cs typeface="+mn-cs"/>
              </a:rPr>
              <a:t>sadržaju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može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pristupiti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jedino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pomoću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posebnog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softvera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specifičnih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konfiguracija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naročitog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ovlašćenja</a:t>
            </a:r>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ali je za pristup njima potrebno posedovanje posebnog softvera, specifičnih konfiguracija ili naročitog ovlašćenja. Preko „tamne mreže” privatne mreže mogu da komuniciraju i da posluju anonimno ne ulazeći u identifikacione podatke, kao što je, recimo, podatak o lokaciji. „Tamna mreža” predstavlja jedan mali deo „duboke mreže”, dela </a:t>
            </a:r>
            <a:r>
              <a:rPr lang="sr-Latn-RS" sz="1200" i="1" kern="1200" dirty="0" err="1" smtClean="0">
                <a:solidFill>
                  <a:schemeClr val="tx1"/>
                </a:solidFill>
                <a:effectLst/>
                <a:latin typeface="+mn-lt"/>
                <a:ea typeface="+mn-ea"/>
                <a:cs typeface="+mn-cs"/>
              </a:rPr>
              <a:t>www</a:t>
            </a:r>
            <a:r>
              <a:rPr lang="sr-Latn-RS" sz="1200" kern="1200" dirty="0" smtClean="0">
                <a:solidFill>
                  <a:schemeClr val="tx1"/>
                </a:solidFill>
                <a:effectLst/>
                <a:latin typeface="+mn-lt"/>
                <a:ea typeface="+mn-ea"/>
                <a:cs typeface="+mn-cs"/>
              </a:rPr>
              <a:t> koji </a:t>
            </a:r>
            <a:r>
              <a:rPr lang="sr-Latn-RS" sz="1200" kern="1200" dirty="0" err="1" smtClean="0">
                <a:solidFill>
                  <a:schemeClr val="tx1"/>
                </a:solidFill>
                <a:effectLst/>
                <a:latin typeface="+mn-lt"/>
                <a:ea typeface="+mn-ea"/>
                <a:cs typeface="+mn-cs"/>
              </a:rPr>
              <a:t>pretraživači</a:t>
            </a:r>
            <a:r>
              <a:rPr lang="sr-Latn-RS" sz="1200" kern="1200" dirty="0" smtClean="0">
                <a:solidFill>
                  <a:schemeClr val="tx1"/>
                </a:solidFill>
                <a:effectLst/>
                <a:latin typeface="+mn-lt"/>
                <a:ea typeface="+mn-ea"/>
                <a:cs typeface="+mn-cs"/>
              </a:rPr>
              <a:t> ne </a:t>
            </a:r>
            <a:r>
              <a:rPr lang="sr-Latn-RS" sz="1200" kern="1200" dirty="0" err="1" smtClean="0">
                <a:solidFill>
                  <a:schemeClr val="tx1"/>
                </a:solidFill>
                <a:effectLst/>
                <a:latin typeface="+mn-lt"/>
                <a:ea typeface="+mn-ea"/>
                <a:cs typeface="+mn-cs"/>
              </a:rPr>
              <a:t>indeksiraju</a:t>
            </a:r>
            <a:r>
              <a:rPr lang="sr-Latn-RS" sz="1200" kern="1200" dirty="0" smtClean="0">
                <a:solidFill>
                  <a:schemeClr val="tx1"/>
                </a:solidFill>
                <a:effectLst/>
                <a:latin typeface="+mn-lt"/>
                <a:ea typeface="+mn-ea"/>
                <a:cs typeface="+mn-cs"/>
              </a:rPr>
              <a:t> iako se ponekad izraz „duboka mreža” (</a:t>
            </a:r>
            <a:r>
              <a:rPr lang="sr-Latn-RS" sz="1200" i="1" kern="1200" dirty="0" err="1" smtClean="0">
                <a:solidFill>
                  <a:schemeClr val="tx1"/>
                </a:solidFill>
                <a:effectLst/>
                <a:latin typeface="+mn-lt"/>
                <a:ea typeface="+mn-ea"/>
                <a:cs typeface="+mn-cs"/>
              </a:rPr>
              <a:t>deep</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web</a:t>
            </a:r>
            <a:r>
              <a:rPr lang="sr-Latn-RS" sz="1200" kern="1200" dirty="0" smtClean="0">
                <a:solidFill>
                  <a:schemeClr val="tx1"/>
                </a:solidFill>
                <a:effectLst/>
                <a:latin typeface="+mn-lt"/>
                <a:ea typeface="+mn-ea"/>
                <a:cs typeface="+mn-cs"/>
              </a:rPr>
              <a:t>) ponekad pogrešno koristi da se njime označi „tamna mreža”.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Skladištenje ili čuvanje podataka „u oblaku” je model skladištenja računarskih podataka u kome se digitalni podaci čuvaju u tzv. oblaku, logičkim bazama. To fizičko skladištenje odvija se na nizovima servera (ponekad se ti serveri nalaze na više različitih lokacija), a fizički prostor je obično u vlasništvu neke </a:t>
            </a:r>
            <a:r>
              <a:rPr lang="sr-Latn-RS" sz="1200" kern="1200" dirty="0" err="1" smtClean="0">
                <a:solidFill>
                  <a:schemeClr val="tx1"/>
                </a:solidFill>
                <a:effectLst/>
                <a:latin typeface="+mn-lt"/>
                <a:ea typeface="+mn-ea"/>
                <a:cs typeface="+mn-cs"/>
              </a:rPr>
              <a:t>hosting</a:t>
            </a:r>
            <a:r>
              <a:rPr lang="sr-Latn-RS" sz="1200" kern="1200" dirty="0" smtClean="0">
                <a:solidFill>
                  <a:schemeClr val="tx1"/>
                </a:solidFill>
                <a:effectLst/>
                <a:latin typeface="+mn-lt"/>
                <a:ea typeface="+mn-ea"/>
                <a:cs typeface="+mn-cs"/>
              </a:rPr>
              <a:t> kompanije koja njime upravlja. Davaoci usluge skladištenja u oblaku snose odgovornost za to da podaci u svakom trenutku budu dostupni i u pristupačnom obliku, kao i da njihovo fizičko okruženje bude zaštićeno i da sve neometano funkcioniše. Ljudi i organizacije kupuju ili zakupljuju skladišni prostor od davalaca usluga kako bi čuvali podatke o korisnicima, organizaciji ili aplikacijama. </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Globalizacija i sve veća pokretljivost ljudi širom sveta stvaraju nove mogućnosti za </a:t>
            </a:r>
            <a:r>
              <a:rPr lang="sr-Latn-RS" sz="1200" kern="1200" dirty="0" err="1" smtClean="0">
                <a:solidFill>
                  <a:schemeClr val="tx1"/>
                </a:solidFill>
                <a:effectLst/>
                <a:latin typeface="+mn-lt"/>
                <a:ea typeface="+mn-ea"/>
                <a:cs typeface="+mn-cs"/>
              </a:rPr>
              <a:t>prekogranični</a:t>
            </a:r>
            <a:r>
              <a:rPr lang="sr-Latn-RS" sz="1200" kern="1200" dirty="0" smtClean="0">
                <a:solidFill>
                  <a:schemeClr val="tx1"/>
                </a:solidFill>
                <a:effectLst/>
                <a:latin typeface="+mn-lt"/>
                <a:ea typeface="+mn-ea"/>
                <a:cs typeface="+mn-cs"/>
              </a:rPr>
              <a:t> kriminal. Upravo zbog toga su uzajamna pravna pomoć i sporazumi o izručenju suštinski važni da bi se moglo stati na put </a:t>
            </a:r>
            <a:r>
              <a:rPr lang="sr-Latn-RS" sz="1200" kern="1200" dirty="0" err="1" smtClean="0">
                <a:solidFill>
                  <a:schemeClr val="tx1"/>
                </a:solidFill>
                <a:effectLst/>
                <a:latin typeface="+mn-lt"/>
                <a:ea typeface="+mn-ea"/>
                <a:cs typeface="+mn-cs"/>
              </a:rPr>
              <a:t>prekograničnom</a:t>
            </a:r>
            <a:r>
              <a:rPr lang="sr-Latn-RS" sz="1200" kern="1200" dirty="0" smtClean="0">
                <a:solidFill>
                  <a:schemeClr val="tx1"/>
                </a:solidFill>
                <a:effectLst/>
                <a:latin typeface="+mn-lt"/>
                <a:ea typeface="+mn-ea"/>
                <a:cs typeface="+mn-cs"/>
              </a:rPr>
              <a:t> kriminalu.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Uzajamna pravna pomoć predstavlja oblik saradnje različitih zemalja za potrebe prikupljanja i razmene informacija. Vlasti jedne zemlje mogu zatražiti dokaze koji se nalaze u drugoj zemlji ili pružiti drugoj zemlji dokaze koji se nalaze u njihovoj zemlji kako bi pomogle u krivičnim istragama ili postupcima koji se vode.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indent="457200"/>
            <a:r>
              <a:rPr lang="sr-Latn-RS" sz="1200" kern="1200" dirty="0" smtClean="0">
                <a:solidFill>
                  <a:schemeClr val="tx1"/>
                </a:solidFill>
                <a:effectLst/>
                <a:latin typeface="+mn-lt"/>
                <a:ea typeface="+mn-ea"/>
                <a:cs typeface="+mn-cs"/>
              </a:rPr>
              <a:t>Tradicionalni alat uzajamne pravne pomoći jesu </a:t>
            </a:r>
            <a:r>
              <a:rPr lang="sr-Latn-RS" sz="1200" kern="1200" dirty="0" err="1" smtClean="0">
                <a:solidFill>
                  <a:schemeClr val="tx1"/>
                </a:solidFill>
                <a:effectLst/>
                <a:latin typeface="+mn-lt"/>
                <a:ea typeface="+mn-ea"/>
                <a:cs typeface="+mn-cs"/>
              </a:rPr>
              <a:t>zamolnice</a:t>
            </a:r>
            <a:r>
              <a:rPr lang="sr-Latn-RS" sz="1200"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letters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rogatory</a:t>
            </a:r>
            <a:r>
              <a:rPr lang="sr-Latn-RS" sz="1200" i="1" kern="1200" dirty="0" smtClean="0">
                <a:solidFill>
                  <a:schemeClr val="tx1"/>
                </a:solidFill>
                <a:effectLst/>
                <a:latin typeface="+mn-lt"/>
                <a:ea typeface="+mn-ea"/>
                <a:cs typeface="+mn-cs"/>
              </a:rPr>
              <a:t>) – </a:t>
            </a:r>
            <a:r>
              <a:rPr lang="sr-Latn-RS" sz="1200" kern="1200" dirty="0" smtClean="0">
                <a:solidFill>
                  <a:schemeClr val="tx1"/>
                </a:solidFill>
                <a:effectLst/>
                <a:latin typeface="+mn-lt"/>
                <a:ea typeface="+mn-ea"/>
                <a:cs typeface="+mn-cs"/>
              </a:rPr>
              <a:t>zvanični zahtevi koje upućuje sudska vlast jedne države sudskoj vlasti druge države tražeći od te zamoljene sudske vlasti da obavi jednu ili više konkretnih radnji, koje se obično odnose na prikupljanje dokaza i saslušavanje svedoka u ime sudskog organa molioca. Ti zahtevi se konvencionalno prenose diplomatskim kanalima. Nakon što tužilac pripremi zahtev, overava ga nadležni nacionalni sud u državi molilji i potom se preko ministarstva spoljnih poslova države molilje uručuje ambasadi zamoljene države. Ambasada prosleđuje zahtev nadležnim sudskim organima zamoljene države. Nakon što se zahtev reši, odgovor se vraća po istom sledu.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Zvanični ugovori i sporazumi omogućili su da se uspostavi čvršća osnova međunarodne saradnje. Postupak slanja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zahteva više vremena i u manjoj meri je predvidljiv nego što je to postupak koji se vodi na osnovu ugovora o uzajamnoj pravnoj pomoći. To je velikim delom posledica činjenice da primopredaja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predstavlja stvar komunikacije između sudova, a nije zasnovana na jasnom ugovoru. Upravo zbog toga tužioci obično smatraju da slanje </a:t>
            </a:r>
            <a:r>
              <a:rPr lang="sr-Latn-RS" sz="1200" kern="1200" dirty="0" err="1" smtClean="0">
                <a:solidFill>
                  <a:schemeClr val="tx1"/>
                </a:solidFill>
                <a:effectLst/>
                <a:latin typeface="+mn-lt"/>
                <a:ea typeface="+mn-ea"/>
                <a:cs typeface="+mn-cs"/>
              </a:rPr>
              <a:t>zamolnica</a:t>
            </a:r>
            <a:r>
              <a:rPr lang="sr-Latn-RS" sz="1200" kern="1200" dirty="0" smtClean="0">
                <a:solidFill>
                  <a:schemeClr val="tx1"/>
                </a:solidFill>
                <a:effectLst/>
                <a:latin typeface="+mn-lt"/>
                <a:ea typeface="+mn-ea"/>
                <a:cs typeface="+mn-cs"/>
              </a:rPr>
              <a:t> predstavlja poslednje rešenje kome pribegavaju tek ako nemaju nikakvu drugu mogućnost da pristupe dokazima u inostranstvu, tj. odlučuju se za njih samo onda kada ne postoje ugovori o uzajamnoj pravnoj pomoći.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Bilateralni ugovori (ugovori između dveju zemalja) mogu se </a:t>
            </a:r>
            <a:r>
              <a:rPr lang="sr-Latn-RS" sz="1200" kern="1200" dirty="0" err="1" smtClean="0">
                <a:solidFill>
                  <a:schemeClr val="tx1"/>
                </a:solidFill>
                <a:effectLst/>
                <a:latin typeface="+mn-lt"/>
                <a:ea typeface="+mn-ea"/>
                <a:cs typeface="+mn-cs"/>
              </a:rPr>
              <a:t>ispregovarati</a:t>
            </a:r>
            <a:r>
              <a:rPr lang="sr-Latn-RS" sz="1200" kern="1200" dirty="0" smtClean="0">
                <a:solidFill>
                  <a:schemeClr val="tx1"/>
                </a:solidFill>
                <a:effectLst/>
                <a:latin typeface="+mn-lt"/>
                <a:ea typeface="+mn-ea"/>
                <a:cs typeface="+mn-cs"/>
              </a:rPr>
              <a:t> između država tako da se postigne viši stepen sigurnosti u pogledu obaveza i očekivanja obeju ugovornih strana. Međutim, vođenje pregovora, izrada nacrta i postizanje dogovora o bilateralnim ugovorima može biti i skup i dugotrajan proces koji zahteva dosta truda i resursa, i nije mogućno imati bilateralni ugovor sa svakom zemljom sveta. </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41769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png"/><Relationship Id="rId7" Type="http://schemas.openxmlformats.org/officeDocument/2006/relationships/diagramQuickStyle" Target="../diagrams/quickStyle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0.png"/><Relationship Id="rId7" Type="http://schemas.openxmlformats.org/officeDocument/2006/relationships/image" Target="../media/image22.png"/><Relationship Id="rId12" Type="http://schemas.openxmlformats.org/officeDocument/2006/relationships/image" Target="../media/image30.svg"/><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4.png"/><Relationship Id="rId5" Type="http://schemas.openxmlformats.org/officeDocument/2006/relationships/image" Target="../media/image21.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6.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sr-Latn-RS" sz="3600" b="1" dirty="0" smtClean="0">
                <a:ea typeface="MS PGothic" panose="020B0600070205080204" pitchFamily="34" charset="-128"/>
              </a:rPr>
              <a:t>Sesija </a:t>
            </a:r>
            <a:r>
              <a:rPr lang="sr-Latn-RS" sz="3600" b="1" dirty="0" err="1" smtClean="0">
                <a:ea typeface="MS PGothic" panose="020B0600070205080204" pitchFamily="34" charset="-128"/>
              </a:rPr>
              <a:t>3.x</a:t>
            </a:r>
            <a:r>
              <a:rPr lang="sr-Latn-RS" sz="3600" b="1" dirty="0" smtClean="0">
                <a:ea typeface="MS PGothic" panose="020B0600070205080204" pitchFamily="34" charset="-128"/>
              </a:rPr>
              <a:t> </a:t>
            </a:r>
          </a:p>
          <a:p>
            <a:pPr marL="0" indent="0" algn="ctr">
              <a:buFont typeface="Arial" charset="0"/>
              <a:buNone/>
              <a:defRPr/>
            </a:pPr>
            <a:r>
              <a:rPr lang="sr-Latn-RS" sz="3600" b="1" dirty="0" smtClean="0">
                <a:ea typeface="MS PGothic" panose="020B0600070205080204" pitchFamily="34" charset="-128"/>
              </a:rPr>
              <a:t>Osnovni pojmovi međunarodne saradnje</a:t>
            </a:r>
          </a:p>
          <a:p>
            <a:pPr marL="0" indent="0" algn="ctr">
              <a:buFont typeface="Arial" charset="0"/>
              <a:buNone/>
              <a:defRPr/>
            </a:pPr>
            <a:endParaRPr lang="sr-Latn-RS" sz="1200" b="1" dirty="0" smtClean="0">
              <a:ea typeface="MS PGothic" panose="020B0600070205080204" pitchFamily="34" charset="-128"/>
            </a:endParaRPr>
          </a:p>
          <a:p>
            <a:pPr marL="0" indent="0" algn="ctr">
              <a:buFont typeface="Arial" charset="0"/>
              <a:buNone/>
              <a:defRPr/>
            </a:pPr>
            <a:endParaRPr lang="sr-Latn-RS" sz="1200" b="1" dirty="0" smtClean="0">
              <a:ea typeface="MS PGothic" panose="020B0600070205080204" pitchFamily="34" charset="-128"/>
            </a:endParaRPr>
          </a:p>
          <a:p>
            <a:pPr marL="0" indent="0" algn="ctr">
              <a:buFont typeface="Arial" charset="0"/>
              <a:buNone/>
              <a:defRPr/>
            </a:pPr>
            <a:endParaRPr lang="sr-Latn-RS" sz="1200" b="1" dirty="0" smtClean="0">
              <a:ea typeface="MS PGothic" panose="020B0600070205080204" pitchFamily="34" charset="-128"/>
            </a:endParaRPr>
          </a:p>
          <a:p>
            <a:pPr algn="ctr">
              <a:spcBef>
                <a:spcPct val="0"/>
              </a:spcBef>
            </a:pPr>
            <a:r>
              <a:rPr lang="sr-Latn-RS" altLang="en-US" b="1" dirty="0" err="1" smtClean="0"/>
              <a:t>Xxxxx</a:t>
            </a:r>
            <a:r>
              <a:rPr lang="sr-Latn-RS" altLang="en-US" b="1" dirty="0" smtClean="0"/>
              <a:t> XXXXXXXX</a:t>
            </a:r>
          </a:p>
          <a:p>
            <a:pPr algn="ctr">
              <a:spcBef>
                <a:spcPct val="0"/>
              </a:spcBef>
            </a:pPr>
            <a:endParaRPr lang="sr-Latn-RS" altLang="en-US" sz="800" dirty="0" smtClean="0"/>
          </a:p>
          <a:p>
            <a:pPr algn="ctr">
              <a:spcBef>
                <a:spcPct val="0"/>
              </a:spcBef>
            </a:pPr>
            <a:r>
              <a:rPr lang="sr-Latn-RS" altLang="en-US" sz="1400" i="1" dirty="0" smtClean="0"/>
              <a:t>Savet Evrope</a:t>
            </a:r>
          </a:p>
          <a:p>
            <a:pPr algn="ctr">
              <a:spcBef>
                <a:spcPct val="0"/>
              </a:spcBef>
            </a:pPr>
            <a:endParaRPr lang="sr-Latn-RS" altLang="en-US" sz="1400" b="1" dirty="0" smtClean="0">
              <a:solidFill>
                <a:srgbClr val="2F618F"/>
              </a:solidFill>
              <a:hlinkClick r:id="rId2"/>
            </a:endParaRPr>
          </a:p>
          <a:p>
            <a:pPr algn="ctr">
              <a:spcBef>
                <a:spcPct val="0"/>
              </a:spcBef>
            </a:pPr>
            <a:r>
              <a:rPr lang="sr-Latn-RS" altLang="en-US" sz="1200" b="1" dirty="0" err="1" smtClean="0">
                <a:solidFill>
                  <a:srgbClr val="2F618F"/>
                </a:solidFill>
              </a:rPr>
              <a:t>imejl</a:t>
            </a:r>
            <a:endParaRPr lang="sr-Latn-RS" altLang="en-US" sz="1200" b="1" dirty="0" smtClean="0">
              <a:solidFill>
                <a:srgbClr val="2F618F"/>
              </a:solidFill>
            </a:endParaRPr>
          </a:p>
          <a:p>
            <a:pPr algn="ctr">
              <a:spcBef>
                <a:spcPct val="0"/>
              </a:spcBef>
            </a:pPr>
            <a:endParaRPr lang="sr-Latn-RS" altLang="en-US" sz="1400" b="1" dirty="0" smtClean="0"/>
          </a:p>
          <a:p>
            <a:pPr algn="ctr">
              <a:spcBef>
                <a:spcPct val="0"/>
              </a:spcBef>
            </a:pPr>
            <a:endParaRPr lang="sr-Latn-RS" altLang="en-US" sz="1400" b="1" dirty="0" smtClean="0"/>
          </a:p>
          <a:p>
            <a:pPr algn="ctr">
              <a:spcBef>
                <a:spcPct val="0"/>
              </a:spcBef>
            </a:pPr>
            <a:endParaRPr lang="sr-Latn-RS" altLang="en-US" sz="1400" b="1" dirty="0" smtClean="0"/>
          </a:p>
          <a:p>
            <a:pPr algn="ctr">
              <a:spcBef>
                <a:spcPct val="0"/>
              </a:spcBef>
            </a:pPr>
            <a:r>
              <a:rPr lang="sr-Latn-RS" altLang="en-US" sz="1600" b="1" dirty="0" smtClean="0"/>
              <a:t>DD Mesec GGGG</a:t>
            </a:r>
            <a:endParaRPr lang="en-GB" altLang="en-US" sz="1600" b="1" dirty="0"/>
          </a:p>
        </p:txBody>
      </p:sp>
      <p:sp>
        <p:nvSpPr>
          <p:cNvPr id="20" name="TextBox 13">
            <a:extLst>
              <a:ext uri="{FF2B5EF4-FFF2-40B4-BE49-F238E27FC236}">
                <a16:creationId xmlns=""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600" b="1" dirty="0" smtClean="0">
                <a:latin typeface="+mn-lt"/>
              </a:rPr>
              <a:t>Uvodni kurs </a:t>
            </a:r>
            <a:r>
              <a:rPr lang="sr-Latn-RS" altLang="en-US" sz="1600" b="1" dirty="0" err="1" smtClean="0">
                <a:latin typeface="+mn-lt"/>
              </a:rPr>
              <a:t>Pravosudne</a:t>
            </a:r>
            <a:r>
              <a:rPr lang="sr-Latn-RS" altLang="en-US" sz="1600" b="1" dirty="0" smtClean="0">
                <a:latin typeface="+mn-lt"/>
              </a:rPr>
              <a:t> obuke o </a:t>
            </a:r>
            <a:r>
              <a:rPr lang="sr-Latn-RS" altLang="en-US" sz="1600" b="1" dirty="0" err="1" smtClean="0">
                <a:latin typeface="+mn-lt"/>
              </a:rPr>
              <a:t>visokotehnološkom</a:t>
            </a:r>
            <a:r>
              <a:rPr lang="sr-Latn-RS" altLang="en-US" sz="1600" b="1" dirty="0" smtClean="0">
                <a:latin typeface="+mn-lt"/>
              </a:rPr>
              <a:t> kriminalu i elektronskim dokazima</a:t>
            </a:r>
            <a:endParaRPr lang="sr-Latn-RS" altLang="en-US" sz="1600" i="1" dirty="0">
              <a:latin typeface="+mn-lt"/>
            </a:endParaRPr>
          </a:p>
        </p:txBody>
      </p:sp>
      <p:sp>
        <p:nvSpPr>
          <p:cNvPr id="17" name="Slide Number Placeholder 1">
            <a:extLst>
              <a:ext uri="{FF2B5EF4-FFF2-40B4-BE49-F238E27FC236}">
                <a16:creationId xmlns=""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22023" y="1213817"/>
            <a:ext cx="4805501" cy="4606389"/>
          </a:xfrm>
          <a:prstGeom prst="rect">
            <a:avLst/>
          </a:prstGeom>
        </p:spPr>
        <p:txBody>
          <a:bodyPr wrap="square">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lvl="0" indent="-342900">
              <a:buFont typeface="Arial" panose="020B0604020202020204" pitchFamily="34" charset="0"/>
              <a:buChar char="•"/>
            </a:pPr>
            <a:r>
              <a:rPr lang="sr-Latn-RS" sz="2400" dirty="0"/>
              <a:t>Razlike i nepodudarnosti u nacionalnim pravnim okvirima za uzajamnu pravnu pomoć</a:t>
            </a:r>
            <a:r>
              <a:rPr lang="es-CL" sz="2400" dirty="0"/>
              <a:t>:</a:t>
            </a:r>
            <a:endParaRPr lang="en-US" sz="2400" dirty="0"/>
          </a:p>
          <a:p>
            <a:pPr marL="342900" indent="-342900">
              <a:buFont typeface="Wingdings" pitchFamily="2" charset="2"/>
              <a:buChar char="ü"/>
            </a:pPr>
            <a:endParaRPr lang="en-US" sz="2200" i="1" dirty="0"/>
          </a:p>
          <a:p>
            <a:pPr marL="511175" algn="just">
              <a:spcBef>
                <a:spcPts val="400"/>
              </a:spcBef>
              <a:spcAft>
                <a:spcPts val="400"/>
              </a:spcAft>
            </a:pPr>
            <a:r>
              <a:rPr lang="sr-Latn-RS" dirty="0"/>
              <a:t>razlike između domaćih odredaba i </a:t>
            </a:r>
            <a:r>
              <a:rPr lang="sr-Latn-RS" dirty="0" err="1"/>
              <a:t>međunarodnopravnih</a:t>
            </a:r>
            <a:r>
              <a:rPr lang="sr-Latn-RS" dirty="0"/>
              <a:t> odredaba u vezi sa uzajamnom pravnom pomoći;</a:t>
            </a:r>
            <a:endParaRPr lang="en-US" dirty="0"/>
          </a:p>
          <a:p>
            <a:pPr marL="511175" algn="just">
              <a:spcBef>
                <a:spcPts val="400"/>
              </a:spcBef>
              <a:spcAft>
                <a:spcPts val="400"/>
              </a:spcAft>
            </a:pPr>
            <a:r>
              <a:rPr lang="sr-Latn-RS" dirty="0"/>
              <a:t>razlike na nivou materijalnog prava;</a:t>
            </a:r>
            <a:endParaRPr lang="en-US" dirty="0"/>
          </a:p>
          <a:p>
            <a:pPr marL="511175" algn="just">
              <a:spcBef>
                <a:spcPts val="400"/>
              </a:spcBef>
              <a:spcAft>
                <a:spcPts val="400"/>
              </a:spcAft>
            </a:pPr>
            <a:r>
              <a:rPr lang="sr-Latn-RS" dirty="0"/>
              <a:t>razlike na nivou procesnog prava</a:t>
            </a:r>
            <a:r>
              <a:rPr lang="es-CL" dirty="0"/>
              <a:t>;</a:t>
            </a:r>
            <a:endParaRPr lang="en-US" dirty="0"/>
          </a:p>
          <a:p>
            <a:pPr marL="511175" algn="just">
              <a:spcBef>
                <a:spcPts val="400"/>
              </a:spcBef>
              <a:spcAft>
                <a:spcPts val="400"/>
              </a:spcAft>
            </a:pPr>
            <a:r>
              <a:rPr lang="sr-Latn-RS" dirty="0"/>
              <a:t>razlike u definicijama elektronskih dokaza (ako ih ima</a:t>
            </a:r>
            <a:r>
              <a:rPr lang="es-CL" dirty="0"/>
              <a:t>).</a:t>
            </a:r>
            <a:endParaRPr lang="en-GB" dirty="0"/>
          </a:p>
        </p:txBody>
      </p:sp>
      <p:pic>
        <p:nvPicPr>
          <p:cNvPr id="6" name="Picture 5">
            <a:extLst>
              <a:ext uri="{FF2B5EF4-FFF2-40B4-BE49-F238E27FC236}">
                <a16:creationId xmlns="" xmlns:a16="http://schemas.microsoft.com/office/drawing/2014/main"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7" name="Rectangle 6">
            <a:extLst>
              <a:ext uri="{FF2B5EF4-FFF2-40B4-BE49-F238E27FC236}">
                <a16:creationId xmlns=""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8609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406916" y="605150"/>
            <a:ext cx="4572000" cy="5737468"/>
          </a:xfrm>
          <a:prstGeom prst="rect">
            <a:avLst/>
          </a:prstGeom>
        </p:spPr>
        <p:txBody>
          <a:bodyPr>
            <a:spAutoFit/>
          </a:bodyPr>
          <a:lstStyle/>
          <a:p>
            <a:endParaRPr lang="en-US" sz="2800" b="1" dirty="0"/>
          </a:p>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smtClean="0"/>
              <a:t>Prepreke međunarodnoj saradnji</a:t>
            </a:r>
            <a:r>
              <a:rPr lang="en-US" sz="2400" dirty="0" smtClean="0"/>
              <a:t>:</a:t>
            </a:r>
            <a:endParaRPr lang="en-US" sz="2400" dirty="0"/>
          </a:p>
          <a:p>
            <a:pPr lvl="1">
              <a:spcBef>
                <a:spcPts val="500"/>
              </a:spcBef>
              <a:spcAft>
                <a:spcPts val="500"/>
              </a:spcAft>
            </a:pPr>
            <a:r>
              <a:rPr lang="sr-Latn-RS" sz="2000" dirty="0" smtClean="0"/>
              <a:t>U </a:t>
            </a:r>
            <a:r>
              <a:rPr lang="sr-Latn-RS" sz="2000" dirty="0"/>
              <a:t>nekim zemljama </a:t>
            </a:r>
            <a:r>
              <a:rPr lang="sr-Latn-RS" sz="2000" b="1" dirty="0"/>
              <a:t>ne postoji zajednički </a:t>
            </a:r>
            <a:r>
              <a:rPr lang="sr-Latn-RS" sz="2000" dirty="0"/>
              <a:t>pravni okvir</a:t>
            </a:r>
            <a:r>
              <a:rPr lang="es-CL" sz="2000" dirty="0"/>
              <a:t>;</a:t>
            </a:r>
            <a:endParaRPr lang="en-US" sz="2000" dirty="0"/>
          </a:p>
          <a:p>
            <a:pPr lvl="1" algn="just">
              <a:spcBef>
                <a:spcPts val="500"/>
              </a:spcBef>
              <a:spcAft>
                <a:spcPts val="500"/>
              </a:spcAft>
            </a:pPr>
            <a:r>
              <a:rPr lang="sr-Latn-RS" sz="2000" b="1" dirty="0" smtClean="0"/>
              <a:t>Zvanični </a:t>
            </a:r>
            <a:r>
              <a:rPr lang="sr-Latn-RS" sz="2000" b="1" dirty="0"/>
              <a:t>postupci uzajamne pravne pomoći isuviše su spori </a:t>
            </a:r>
            <a:r>
              <a:rPr lang="sr-Latn-RS" sz="2000" dirty="0"/>
              <a:t>dok se nezvanična uzajamna pravna pomoć brže odvija</a:t>
            </a:r>
            <a:r>
              <a:rPr lang="en-GB" sz="2000" dirty="0" smtClean="0"/>
              <a:t>;</a:t>
            </a:r>
            <a:endParaRPr lang="en-GB" sz="2000" dirty="0"/>
          </a:p>
          <a:p>
            <a:pPr lvl="1">
              <a:spcBef>
                <a:spcPts val="500"/>
              </a:spcBef>
              <a:spcAft>
                <a:spcPts val="500"/>
              </a:spcAft>
            </a:pPr>
            <a:r>
              <a:rPr lang="sr-Latn-RS" sz="2000" b="1" dirty="0" smtClean="0"/>
              <a:t>Nemogućnost </a:t>
            </a:r>
            <a:r>
              <a:rPr lang="sr-Latn-RS" sz="2000" b="1" dirty="0"/>
              <a:t>saradnje </a:t>
            </a:r>
            <a:r>
              <a:rPr lang="sr-Latn-RS" sz="2000" dirty="0"/>
              <a:t>ili učestvovanja u velikim međunarodnim akcijama za suzbijanje </a:t>
            </a:r>
            <a:r>
              <a:rPr lang="sr-Latn-RS" sz="2000" dirty="0" err="1"/>
              <a:t>visokotehnološkog</a:t>
            </a:r>
            <a:r>
              <a:rPr lang="sr-Latn-RS" sz="2000" dirty="0"/>
              <a:t> kriminala i istragama na tom planu</a:t>
            </a:r>
            <a:r>
              <a:rPr lang="sr-Latn-RS" sz="2000" dirty="0" smtClean="0"/>
              <a:t>. </a:t>
            </a:r>
            <a:endParaRPr lang="en-GB" sz="2000" dirty="0"/>
          </a:p>
        </p:txBody>
      </p:sp>
      <p:pic>
        <p:nvPicPr>
          <p:cNvPr id="6" name="Picture 5">
            <a:extLst>
              <a:ext uri="{FF2B5EF4-FFF2-40B4-BE49-F238E27FC236}">
                <a16:creationId xmlns="" xmlns:a16="http://schemas.microsoft.com/office/drawing/2014/main"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dirty="0"/>
          </a:p>
        </p:txBody>
      </p:sp>
      <p:sp>
        <p:nvSpPr>
          <p:cNvPr id="7" name="Rectangle 6">
            <a:extLst>
              <a:ext uri="{FF2B5EF4-FFF2-40B4-BE49-F238E27FC236}">
                <a16:creationId xmlns=""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59662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CAE5D1B-C7CD-DD44-B0C3-576B01C85806}"/>
              </a:ext>
            </a:extLst>
          </p:cNvPr>
          <p:cNvSpPr/>
          <p:nvPr/>
        </p:nvSpPr>
        <p:spPr>
          <a:xfrm>
            <a:off x="88522" y="1102281"/>
            <a:ext cx="4572000" cy="4570482"/>
          </a:xfrm>
          <a:prstGeom prst="rect">
            <a:avLst/>
          </a:prstGeom>
        </p:spPr>
        <p:txBody>
          <a:bodyPr>
            <a:spAutoFit/>
          </a:bodyPr>
          <a:lstStyle/>
          <a:p>
            <a:r>
              <a:rPr lang="sr-Latn-RS" sz="2400" b="1" dirty="0"/>
              <a:t>Formalna naspram neformalne</a:t>
            </a:r>
            <a:r>
              <a:rPr lang="sr-Latn-RS" sz="2400" dirty="0"/>
              <a:t> </a:t>
            </a:r>
            <a:r>
              <a:rPr lang="sr-Latn-RS" sz="2400" b="1" dirty="0"/>
              <a:t>uzajamne pravne pomoći</a:t>
            </a:r>
            <a:r>
              <a:rPr lang="en-GB" sz="2400" b="1" dirty="0" smtClean="0"/>
              <a:t>:</a:t>
            </a:r>
            <a:endParaRPr lang="sr-Latn-RS" sz="2400" b="1" dirty="0" smtClean="0"/>
          </a:p>
          <a:p>
            <a:endParaRPr lang="en-US" sz="2400" dirty="0"/>
          </a:p>
          <a:p>
            <a:pPr marL="342900" lvl="0" indent="-342900" algn="just">
              <a:buFont typeface="Arial" panose="020B0604020202020204" pitchFamily="34" charset="0"/>
              <a:buChar char="•"/>
            </a:pPr>
            <a:r>
              <a:rPr lang="sr-Latn-RS" sz="2200" b="1" dirty="0"/>
              <a:t>Uzajamna pravna pomoć</a:t>
            </a:r>
            <a:r>
              <a:rPr lang="en-GB" sz="2200" dirty="0"/>
              <a:t>, </a:t>
            </a:r>
            <a:r>
              <a:rPr lang="sr-Latn-RS" sz="2200" dirty="0"/>
              <a:t>koja se ponekad označava i kao „</a:t>
            </a:r>
            <a:r>
              <a:rPr lang="sr-Latn-RS" sz="2200" dirty="0" err="1"/>
              <a:t>pravosudna</a:t>
            </a:r>
            <a:r>
              <a:rPr lang="sr-Latn-RS" sz="2200" dirty="0"/>
              <a:t> pomoć”, predstavlja </a:t>
            </a:r>
            <a:r>
              <a:rPr lang="sr-Latn-RS" sz="2200" b="1" dirty="0"/>
              <a:t>formalni način na koji države traže i pružaju pomoć </a:t>
            </a:r>
            <a:r>
              <a:rPr lang="sr-Latn-RS" sz="2200" dirty="0"/>
              <a:t>u pribavljanju dokaza koji se nalaze u jednoj zemlji kako bi se pomoglo krivičnim istragama ili postupcima u drugoj zemlji. </a:t>
            </a:r>
            <a:r>
              <a:rPr lang="sr-Latn-RS" sz="2200" dirty="0" smtClean="0">
                <a:effectLst/>
                <a:cs typeface="Arial" panose="020B0604020202020204" pitchFamily="34" charset="0"/>
              </a:rPr>
              <a:t> </a:t>
            </a:r>
            <a:endParaRPr lang="en-GB" sz="2200" dirty="0">
              <a:effectLst/>
              <a:cs typeface="Arial" panose="020B0604020202020204" pitchFamily="34" charset="0"/>
            </a:endParaRP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 xmlns:a16="http://schemas.microsoft.com/office/drawing/2014/main" id="{046D6463-C26B-9644-9190-9FB17B6BA87A}"/>
              </a:ext>
            </a:extLst>
          </p:cNvPr>
          <p:cNvSpPr/>
          <p:nvPr/>
        </p:nvSpPr>
        <p:spPr>
          <a:xfrm>
            <a:off x="4758150" y="1488541"/>
            <a:ext cx="4072084" cy="2753061"/>
          </a:xfrm>
          <a:prstGeom prst="rect">
            <a:avLst/>
          </a:prstGeom>
        </p:spPr>
        <p:txBody>
          <a:bodyPr wrap="square">
            <a:spAutoFit/>
          </a:bodyPr>
          <a:lstStyle/>
          <a:p>
            <a:pPr marL="342900" lvl="0" indent="-342900" algn="just">
              <a:buFont typeface="Arial" panose="020B0604020202020204" pitchFamily="34" charset="0"/>
              <a:buChar char="•"/>
            </a:pPr>
            <a:r>
              <a:rPr lang="sr-Latn-RS" sz="2200" b="1" spc="-40" dirty="0"/>
              <a:t>Administrativna pomoć ponekad se označava kao „neformalna pomoć” </a:t>
            </a:r>
            <a:endParaRPr lang="en-US" sz="2200" spc="-40" dirty="0"/>
          </a:p>
          <a:p>
            <a:pPr marL="342900" lvl="0" indent="-342900" algn="just">
              <a:buFont typeface="Arial" panose="020B0604020202020204" pitchFamily="34" charset="0"/>
              <a:buChar char="•"/>
            </a:pPr>
            <a:r>
              <a:rPr lang="sr-Latn-RS" sz="2200" b="1" spc="-40" dirty="0"/>
              <a:t>Ona ne podrazumeva upućivanje zvanične </a:t>
            </a:r>
            <a:r>
              <a:rPr lang="sr-Latn-RS" sz="2200" b="1" spc="-40" dirty="0" err="1"/>
              <a:t>zamolnice</a:t>
            </a:r>
            <a:r>
              <a:rPr lang="sr-Latn-RS" sz="2200" b="1" spc="-40" dirty="0"/>
              <a:t> </a:t>
            </a:r>
            <a:r>
              <a:rPr lang="sr-Latn-RS" sz="2200" spc="-40" dirty="0"/>
              <a:t>koja predstavlja osnov zahteva za uzajamnu pravnu pomoć</a:t>
            </a:r>
            <a:endParaRPr lang="en-US" sz="2200" spc="-40" dirty="0"/>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 xmlns:a16="http://schemas.microsoft.com/office/drawing/2014/main" id="{ECD9E502-CD5E-3741-857E-8A091CFC16D1}"/>
              </a:ext>
            </a:extLst>
          </p:cNvPr>
          <p:cNvPicPr>
            <a:picLocks noChangeAspect="1"/>
          </p:cNvPicPr>
          <p:nvPr/>
        </p:nvPicPr>
        <p:blipFill>
          <a:blip r:embed="rId3"/>
          <a:stretch>
            <a:fillRect/>
          </a:stretch>
        </p:blipFill>
        <p:spPr>
          <a:xfrm>
            <a:off x="5378593" y="4780211"/>
            <a:ext cx="2906681" cy="1638665"/>
          </a:xfrm>
          <a:prstGeom prst="rect">
            <a:avLst/>
          </a:prstGeom>
        </p:spPr>
      </p:pic>
      <p:sp>
        <p:nvSpPr>
          <p:cNvPr id="16" name="Slide Number Placeholder 1">
            <a:extLst>
              <a:ext uri="{FF2B5EF4-FFF2-40B4-BE49-F238E27FC236}">
                <a16:creationId xmlns=""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dirty="0"/>
          </a:p>
        </p:txBody>
      </p:sp>
      <p:sp>
        <p:nvSpPr>
          <p:cNvPr id="9" name="Rectangle 8">
            <a:extLst>
              <a:ext uri="{FF2B5EF4-FFF2-40B4-BE49-F238E27FC236}">
                <a16:creationId xmlns=""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5893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44657" y="1305341"/>
            <a:ext cx="4760003" cy="4739759"/>
          </a:xfrm>
          <a:prstGeom prst="rect">
            <a:avLst/>
          </a:prstGeom>
        </p:spPr>
        <p:txBody>
          <a:bodyPr wrap="square">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lvl="0" indent="-342900">
              <a:buFont typeface="Arial" panose="020B0604020202020204" pitchFamily="34" charset="0"/>
              <a:buChar char="•"/>
            </a:pPr>
            <a:r>
              <a:rPr lang="en-US" sz="2400" dirty="0" err="1"/>
              <a:t>Saradnja</a:t>
            </a:r>
            <a:r>
              <a:rPr lang="en-US" sz="2400" dirty="0"/>
              <a:t> </a:t>
            </a:r>
            <a:r>
              <a:rPr lang="en-US" sz="2400" dirty="0" err="1"/>
              <a:t>između</a:t>
            </a:r>
            <a:r>
              <a:rPr lang="en-US" sz="2400" dirty="0"/>
              <a:t> </a:t>
            </a:r>
            <a:r>
              <a:rPr lang="en-US" sz="2400" dirty="0" err="1"/>
              <a:t>javnog</a:t>
            </a:r>
            <a:r>
              <a:rPr lang="en-US" sz="2400" dirty="0"/>
              <a:t> </a:t>
            </a:r>
            <a:r>
              <a:rPr lang="en-US" sz="2400" dirty="0" err="1"/>
              <a:t>i</a:t>
            </a:r>
            <a:r>
              <a:rPr lang="en-US" sz="2400" dirty="0"/>
              <a:t> </a:t>
            </a:r>
            <a:r>
              <a:rPr lang="en-US" sz="2400" dirty="0" err="1"/>
              <a:t>privatnog</a:t>
            </a:r>
            <a:r>
              <a:rPr lang="en-US" sz="2400" dirty="0"/>
              <a:t> </a:t>
            </a:r>
            <a:r>
              <a:rPr lang="en-US" sz="2400" dirty="0" err="1"/>
              <a:t>sektora</a:t>
            </a:r>
            <a:r>
              <a:rPr lang="en-US" sz="2400" dirty="0" smtClean="0"/>
              <a:t>:</a:t>
            </a:r>
            <a:endParaRPr lang="sr-Latn-RS" sz="2400" dirty="0" smtClean="0"/>
          </a:p>
          <a:p>
            <a:pPr marL="342900" lvl="0" indent="-342900">
              <a:buFont typeface="Arial" panose="020B0604020202020204" pitchFamily="34" charset="0"/>
              <a:buChar char="•"/>
            </a:pPr>
            <a:endParaRPr lang="en-US" sz="2400" dirty="0"/>
          </a:p>
          <a:p>
            <a:pPr marL="342900" algn="just"/>
            <a:r>
              <a:rPr lang="sr-Latn-RS" sz="2000" b="1" dirty="0"/>
              <a:t>uloga privatnog sektora </a:t>
            </a:r>
            <a:r>
              <a:rPr lang="sr-Latn-RS" sz="2000" dirty="0"/>
              <a:t>u istragama </a:t>
            </a:r>
            <a:r>
              <a:rPr lang="sr-Latn-RS" sz="2000" dirty="0" err="1"/>
              <a:t>visokotehnološkog</a:t>
            </a:r>
            <a:r>
              <a:rPr lang="sr-Latn-RS" sz="2000" dirty="0"/>
              <a:t> kriminala i uzajamna pravna pomoć (UPP)</a:t>
            </a:r>
            <a:r>
              <a:rPr lang="es-CL" sz="2000" dirty="0" smtClean="0"/>
              <a:t>?;</a:t>
            </a:r>
            <a:endParaRPr lang="sr-Latn-RS" sz="2000" dirty="0" smtClean="0"/>
          </a:p>
          <a:p>
            <a:pPr marL="342900" algn="just"/>
            <a:endParaRPr lang="en-US" sz="2000" dirty="0"/>
          </a:p>
          <a:p>
            <a:pPr marL="342900" algn="just"/>
            <a:r>
              <a:rPr lang="sr-Latn-RS" sz="2000" b="1" dirty="0"/>
              <a:t>pravni okvir </a:t>
            </a:r>
            <a:r>
              <a:rPr lang="sr-Latn-RS" sz="2000" dirty="0"/>
              <a:t>za tu saradnju</a:t>
            </a:r>
            <a:r>
              <a:rPr lang="es-CL" sz="2000" dirty="0" smtClean="0"/>
              <a:t>?;</a:t>
            </a:r>
            <a:endParaRPr lang="sr-Latn-RS" sz="2000" dirty="0" smtClean="0"/>
          </a:p>
          <a:p>
            <a:pPr marL="342900" algn="just"/>
            <a:endParaRPr lang="en-US" sz="2000" dirty="0"/>
          </a:p>
          <a:p>
            <a:pPr marL="342900" algn="just"/>
            <a:r>
              <a:rPr lang="sr-Latn-RS" sz="2000" b="1" dirty="0"/>
              <a:t>nove digitalne tehnologije i tehnologije koje su se tek pojavile</a:t>
            </a:r>
            <a:r>
              <a:rPr lang="sr-Latn-RS" sz="2000" dirty="0"/>
              <a:t> </a:t>
            </a:r>
            <a:r>
              <a:rPr lang="es-CL" sz="2000" dirty="0"/>
              <a:t>(</a:t>
            </a:r>
            <a:r>
              <a:rPr lang="es-CL" sz="2000" i="1" dirty="0"/>
              <a:t>quantum</a:t>
            </a:r>
            <a:r>
              <a:rPr lang="es-CL" sz="2000" dirty="0"/>
              <a:t> </a:t>
            </a:r>
            <a:r>
              <a:rPr lang="sr-Latn-RS" sz="2000" dirty="0"/>
              <a:t>računarstvo i veštačka inteligencija /AI</a:t>
            </a:r>
            <a:r>
              <a:rPr lang="es-CL" sz="2000" dirty="0"/>
              <a:t>).</a:t>
            </a:r>
            <a:endParaRPr lang="en-US" sz="2000" dirty="0"/>
          </a:p>
        </p:txBody>
      </p:sp>
      <p:sp>
        <p:nvSpPr>
          <p:cNvPr id="12" name="Slide Number Placeholder 1">
            <a:extLst>
              <a:ext uri="{FF2B5EF4-FFF2-40B4-BE49-F238E27FC236}">
                <a16:creationId xmlns="" xmlns:a16="http://schemas.microsoft.com/office/drawing/2014/main" id="{24260425-9792-4083-A0E4-6F9982D74C7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8" name="Rectangle 7">
            <a:extLst>
              <a:ext uri="{FF2B5EF4-FFF2-40B4-BE49-F238E27FC236}">
                <a16:creationId xmlns="" xmlns:a16="http://schemas.microsoft.com/office/drawing/2014/main" id="{6CFE2B09-66D1-4700-A502-E2AB6CA7C78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 xmlns:a16="http://schemas.microsoft.com/office/drawing/2014/main" id="{DEBE32F8-C478-4232-A676-52AE34DFD336}"/>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406250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44659" y="1553877"/>
            <a:ext cx="4768880" cy="4462760"/>
          </a:xfrm>
          <a:prstGeom prst="rect">
            <a:avLst/>
          </a:prstGeom>
        </p:spPr>
        <p:txBody>
          <a:bodyPr wrap="square">
            <a:spAutoFit/>
          </a:bodyPr>
          <a:lstStyle/>
          <a:p>
            <a:pPr algn="just"/>
            <a:r>
              <a:rPr lang="sr-Latn-RS" sz="2800" b="1" dirty="0"/>
              <a:t>Domaća s</a:t>
            </a:r>
            <a:r>
              <a:rPr lang="en-US" sz="2800" b="1" dirty="0" err="1"/>
              <a:t>aradnja</a:t>
            </a:r>
            <a:r>
              <a:rPr lang="en-US" sz="2800" b="1" dirty="0"/>
              <a:t> </a:t>
            </a:r>
            <a:r>
              <a:rPr lang="en-US" sz="2800" b="1" dirty="0" err="1"/>
              <a:t>između</a:t>
            </a:r>
            <a:r>
              <a:rPr lang="en-US" sz="2800" b="1" dirty="0"/>
              <a:t> </a:t>
            </a:r>
            <a:r>
              <a:rPr lang="en-US" sz="2800" b="1" dirty="0" err="1"/>
              <a:t>javnog</a:t>
            </a:r>
            <a:r>
              <a:rPr lang="en-US" sz="2800" b="1" dirty="0"/>
              <a:t> </a:t>
            </a:r>
            <a:r>
              <a:rPr lang="en-US" sz="2800" b="1" dirty="0" err="1"/>
              <a:t>i</a:t>
            </a:r>
            <a:r>
              <a:rPr lang="en-US" sz="2800" b="1" dirty="0"/>
              <a:t> </a:t>
            </a:r>
            <a:r>
              <a:rPr lang="en-US" sz="2800" b="1" dirty="0" err="1"/>
              <a:t>privatnog</a:t>
            </a:r>
            <a:r>
              <a:rPr lang="en-US" sz="2800" b="1" dirty="0"/>
              <a:t> </a:t>
            </a:r>
            <a:r>
              <a:rPr lang="en-US" sz="2800" b="1" dirty="0" err="1"/>
              <a:t>sektora</a:t>
            </a:r>
            <a:r>
              <a:rPr lang="sr-Latn-RS" sz="2800" b="1" dirty="0" smtClean="0"/>
              <a:t>:</a:t>
            </a:r>
          </a:p>
          <a:p>
            <a:pPr algn="just"/>
            <a:endParaRPr lang="en-US" sz="2800" dirty="0"/>
          </a:p>
          <a:p>
            <a:pPr marL="342900" lvl="0" indent="-342900" algn="just">
              <a:buFont typeface="Arial" panose="020B0604020202020204" pitchFamily="34" charset="0"/>
              <a:buChar char="•"/>
            </a:pPr>
            <a:r>
              <a:rPr lang="sr-Latn-RS" sz="2000" b="1" dirty="0"/>
              <a:t>Obavezna saradnja </a:t>
            </a:r>
            <a:r>
              <a:rPr lang="sr-Latn-RS" sz="2000" dirty="0"/>
              <a:t>sa zakonskim </a:t>
            </a:r>
            <a:r>
              <a:rPr lang="sr-Latn-RS" sz="2000" dirty="0" smtClean="0"/>
              <a:t>ovlašćenjima</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b="1" dirty="0"/>
              <a:t>Dobrovoljna saradnja sa zakonskim ovlašćenjima </a:t>
            </a:r>
            <a:r>
              <a:rPr lang="sr-Latn-RS" sz="2000" dirty="0"/>
              <a:t>(</a:t>
            </a:r>
            <a:r>
              <a:rPr lang="sr-Latn-RS" sz="2000" i="1" dirty="0"/>
              <a:t>npr. zasnovana na memorandumu o razumevanju</a:t>
            </a:r>
            <a:r>
              <a:rPr lang="es-CL" sz="2000" i="1" dirty="0" smtClean="0"/>
              <a:t>)</a:t>
            </a:r>
            <a:endParaRPr lang="sr-Latn-RS" sz="2000" i="1" dirty="0" smtClean="0"/>
          </a:p>
          <a:p>
            <a:pPr marL="342900" lvl="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sr-Latn-RS" sz="2000" b="1" dirty="0"/>
              <a:t>Dobrovoljna saradnja bez obzira </a:t>
            </a:r>
            <a:r>
              <a:rPr lang="sr-Latn-RS" sz="2000" dirty="0"/>
              <a:t>na zakonska ovlašćenja </a:t>
            </a:r>
            <a:r>
              <a:rPr lang="es-CL" sz="2000" dirty="0"/>
              <a:t>(</a:t>
            </a:r>
            <a:r>
              <a:rPr lang="sr-Latn-RS" sz="2000" dirty="0"/>
              <a:t>može biti dopuštena zakonskim odredbama</a:t>
            </a:r>
            <a:r>
              <a:rPr lang="es-CL" sz="2000" dirty="0"/>
              <a:t>)</a:t>
            </a:r>
            <a:endParaRPr lang="en-US" sz="2000" dirty="0"/>
          </a:p>
        </p:txBody>
      </p:sp>
      <p:sp>
        <p:nvSpPr>
          <p:cNvPr id="16" name="Slide Number Placeholder 1">
            <a:extLst>
              <a:ext uri="{FF2B5EF4-FFF2-40B4-BE49-F238E27FC236}">
                <a16:creationId xmlns=""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14</a:t>
            </a:fld>
            <a:endParaRPr lang="en-GB" dirty="0"/>
          </a:p>
        </p:txBody>
      </p:sp>
      <p:sp>
        <p:nvSpPr>
          <p:cNvPr id="7" name="Rectangle 6">
            <a:extLst>
              <a:ext uri="{FF2B5EF4-FFF2-40B4-BE49-F238E27FC236}">
                <a16:creationId xmlns=""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pic>
        <p:nvPicPr>
          <p:cNvPr id="9" name="Picture 8">
            <a:extLst>
              <a:ext uri="{FF2B5EF4-FFF2-40B4-BE49-F238E27FC236}">
                <a16:creationId xmlns="" xmlns:a16="http://schemas.microsoft.com/office/drawing/2014/main"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295580" y="1215323"/>
            <a:ext cx="4915612" cy="5016758"/>
          </a:xfrm>
          <a:prstGeom prst="rect">
            <a:avLst/>
          </a:prstGeom>
        </p:spPr>
        <p:txBody>
          <a:bodyPr wrap="square">
            <a:spAutoFit/>
          </a:bodyPr>
          <a:lstStyle/>
          <a:p>
            <a:r>
              <a:rPr lang="sr-Latn-RS" sz="2800" b="1" dirty="0"/>
              <a:t>Međunarodna s</a:t>
            </a:r>
            <a:r>
              <a:rPr lang="en-US" sz="2800" b="1" dirty="0" err="1"/>
              <a:t>aradnja</a:t>
            </a:r>
            <a:r>
              <a:rPr lang="en-US" sz="2800" b="1" dirty="0"/>
              <a:t> </a:t>
            </a:r>
            <a:r>
              <a:rPr lang="en-US" sz="2800" b="1" dirty="0" err="1"/>
              <a:t>između</a:t>
            </a:r>
            <a:r>
              <a:rPr lang="en-US" sz="2800" b="1" dirty="0"/>
              <a:t> </a:t>
            </a:r>
            <a:r>
              <a:rPr lang="en-US" sz="2800" b="1" dirty="0" err="1"/>
              <a:t>javnog</a:t>
            </a:r>
            <a:r>
              <a:rPr lang="en-US" sz="2800" b="1" dirty="0"/>
              <a:t> </a:t>
            </a:r>
            <a:r>
              <a:rPr lang="en-US" sz="2800" b="1" dirty="0" err="1"/>
              <a:t>i</a:t>
            </a:r>
            <a:r>
              <a:rPr lang="en-US" sz="2800" b="1" dirty="0"/>
              <a:t> </a:t>
            </a:r>
            <a:r>
              <a:rPr lang="en-US" sz="2800" b="1" dirty="0" err="1"/>
              <a:t>privatnog</a:t>
            </a:r>
            <a:r>
              <a:rPr lang="en-US" sz="2800" b="1" dirty="0"/>
              <a:t> </a:t>
            </a:r>
            <a:r>
              <a:rPr lang="en-US" sz="2800" b="1" dirty="0" err="1"/>
              <a:t>sektora</a:t>
            </a:r>
            <a:r>
              <a:rPr lang="en-US" sz="2200" b="1" dirty="0" smtClean="0"/>
              <a:t>:</a:t>
            </a:r>
            <a:endParaRPr lang="en-US" sz="2200" b="1" dirty="0"/>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sr-Latn-RS" sz="2200" b="1" dirty="0"/>
              <a:t>Obavezna saradnja </a:t>
            </a:r>
            <a:r>
              <a:rPr lang="sr-Latn-RS" sz="2200" dirty="0"/>
              <a:t>sa zakonskim ovlašćenjem (na osnovu sporazuma o uzajamnoj pravnoj pomoći ili na osnovu izdate naredbe za predočavanje podataka)</a:t>
            </a:r>
            <a:endParaRPr lang="en-US" sz="2200" dirty="0"/>
          </a:p>
          <a:p>
            <a:pPr marL="342900" lvl="0" indent="-342900" algn="just">
              <a:buFont typeface="Arial" panose="020B0604020202020204" pitchFamily="34" charset="0"/>
              <a:buChar char="•"/>
            </a:pPr>
            <a:r>
              <a:rPr lang="sr-Latn-RS" sz="2200" b="1" dirty="0"/>
              <a:t>Dobrovoljna saradnja </a:t>
            </a:r>
            <a:r>
              <a:rPr lang="sr-Latn-RS" sz="2200" dirty="0"/>
              <a:t>sa zakonskim ovlašćenjem (npr. član 32. Budimpeštanske konvencije</a:t>
            </a:r>
            <a:r>
              <a:rPr lang="en-US" sz="2200" dirty="0"/>
              <a:t>)</a:t>
            </a:r>
          </a:p>
          <a:p>
            <a:pPr marL="342900" indent="-342900" algn="just">
              <a:buFont typeface="Arial" panose="020B0604020202020204" pitchFamily="34" charset="0"/>
              <a:buChar char="•"/>
            </a:pPr>
            <a:r>
              <a:rPr lang="sr-Latn-RS" sz="2200" b="1" dirty="0"/>
              <a:t>Dobrovoljna saradnja bez obzira</a:t>
            </a:r>
            <a:r>
              <a:rPr lang="sr-Latn-RS" sz="2200" dirty="0"/>
              <a:t> na zakonsko ovlašćenje (direktna saradnja sa stranim davaocima usluga</a:t>
            </a:r>
            <a:r>
              <a:rPr lang="en-US" sz="2200" dirty="0"/>
              <a:t>)</a:t>
            </a:r>
          </a:p>
        </p:txBody>
      </p:sp>
      <p:pic>
        <p:nvPicPr>
          <p:cNvPr id="12" name="Picture 11">
            <a:extLst>
              <a:ext uri="{FF2B5EF4-FFF2-40B4-BE49-F238E27FC236}">
                <a16:creationId xmlns="" xmlns:a16="http://schemas.microsoft.com/office/drawing/2014/main" id="{10214C1E-BDF7-924A-AB09-5E9D09F0EA10}"/>
              </a:ext>
            </a:extLst>
          </p:cNvPr>
          <p:cNvPicPr>
            <a:picLocks noChangeAspect="1"/>
          </p:cNvPicPr>
          <p:nvPr/>
        </p:nvPicPr>
        <p:blipFill>
          <a:blip r:embed="rId3"/>
          <a:stretch>
            <a:fillRect/>
          </a:stretch>
        </p:blipFill>
        <p:spPr>
          <a:xfrm>
            <a:off x="5367917" y="2632710"/>
            <a:ext cx="3284965" cy="2181984"/>
          </a:xfrm>
          <a:prstGeom prst="rect">
            <a:avLst/>
          </a:prstGeom>
        </p:spPr>
      </p:pic>
      <p:sp>
        <p:nvSpPr>
          <p:cNvPr id="16" name="Slide Number Placeholder 1">
            <a:extLst>
              <a:ext uri="{FF2B5EF4-FFF2-40B4-BE49-F238E27FC236}">
                <a16:creationId xmlns=""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
        <p:nvSpPr>
          <p:cNvPr id="7" name="Rectangle 6">
            <a:extLst>
              <a:ext uri="{FF2B5EF4-FFF2-40B4-BE49-F238E27FC236}">
                <a16:creationId xmlns=""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2337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16</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16222"/>
            <a:ext cx="8525021" cy="1569660"/>
          </a:xfrm>
          <a:prstGeom prst="rect">
            <a:avLst/>
          </a:prstGeom>
        </p:spPr>
        <p:txBody>
          <a:bodyPr wrap="square">
            <a:spAutoFit/>
          </a:bodyPr>
          <a:lstStyle/>
          <a:p>
            <a:r>
              <a:rPr lang="sr-Latn-RS" sz="3200" b="1" dirty="0"/>
              <a:t>Budimpeštanska konvencija o </a:t>
            </a:r>
            <a:r>
              <a:rPr lang="sr-Latn-RS" sz="3200" b="1" dirty="0" err="1"/>
              <a:t>visokotehnološkom</a:t>
            </a:r>
            <a:r>
              <a:rPr lang="sr-Latn-RS" sz="3200" b="1" dirty="0"/>
              <a:t> kriminalu i instrumenti međunarodne saradnje</a:t>
            </a:r>
            <a:endParaRPr lang="en-US" sz="3200" dirty="0"/>
          </a:p>
        </p:txBody>
      </p:sp>
      <p:sp>
        <p:nvSpPr>
          <p:cNvPr id="11" name="Text Placeholder 2">
            <a:extLst>
              <a:ext uri="{FF2B5EF4-FFF2-40B4-BE49-F238E27FC236}">
                <a16:creationId xmlns=""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6" name="Slide Number Placeholder 1">
            <a:extLst>
              <a:ext uri="{FF2B5EF4-FFF2-40B4-BE49-F238E27FC236}">
                <a16:creationId xmlns=""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
        <p:nvSpPr>
          <p:cNvPr id="19" name="Rectangle 18">
            <a:extLst>
              <a:ext uri="{FF2B5EF4-FFF2-40B4-BE49-F238E27FC236}">
                <a16:creationId xmlns=""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2.</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390309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20427" y="53091"/>
            <a:ext cx="772357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altLang="sr-Latn-RS" sz="2400" dirty="0" smtClean="0">
                <a:latin typeface="Verdana" panose="020B0604030504040204" pitchFamily="34" charset="0"/>
                <a:ea typeface="Verdana" panose="020B0604030504040204" pitchFamily="34" charset="0"/>
              </a:rPr>
              <a:t>Konvencija Saveta Evrope o </a:t>
            </a:r>
            <a:r>
              <a:rPr lang="sr-Latn-RS" altLang="sr-Latn-RS" sz="2400" dirty="0" err="1" smtClean="0">
                <a:latin typeface="Verdana" panose="020B0604030504040204" pitchFamily="34" charset="0"/>
                <a:ea typeface="Verdana" panose="020B0604030504040204" pitchFamily="34" charset="0"/>
              </a:rPr>
              <a:t>visokotehnološkom</a:t>
            </a:r>
            <a:r>
              <a:rPr lang="sr-Latn-RS" altLang="sr-Latn-RS" sz="2400" dirty="0" smtClean="0">
                <a:latin typeface="Verdana" panose="020B0604030504040204" pitchFamily="34" charset="0"/>
                <a:ea typeface="Verdana" panose="020B0604030504040204" pitchFamily="34" charset="0"/>
              </a:rPr>
              <a:t> kriminalu ili Budimpeštanska konvencija</a:t>
            </a:r>
            <a:endParaRPr lang="en-GB" sz="24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360501"/>
            <a:ext cx="4572000" cy="5016758"/>
          </a:xfrm>
          <a:prstGeom prst="rect">
            <a:avLst/>
          </a:prstGeom>
        </p:spPr>
        <p:txBody>
          <a:bodyPr>
            <a:spAutoFit/>
          </a:bodyPr>
          <a:lstStyle/>
          <a:p>
            <a:pPr marL="342900" lvl="0" indent="-342900" algn="just">
              <a:buFont typeface="Arial" panose="020B0604020202020204" pitchFamily="34" charset="0"/>
              <a:buChar char="•"/>
            </a:pPr>
            <a:r>
              <a:rPr lang="sr-Latn-RS" sz="2000" b="1" dirty="0"/>
              <a:t>Otvorena za potpisivanje 23. novembra </a:t>
            </a:r>
            <a:r>
              <a:rPr lang="es-CL" sz="2000" b="1" dirty="0"/>
              <a:t>2001</a:t>
            </a:r>
            <a:r>
              <a:rPr lang="sr-Latn-RS" sz="2000" b="1" dirty="0"/>
              <a:t>. u Budimpešti</a:t>
            </a:r>
            <a:endParaRPr lang="en-US" sz="2000" dirty="0"/>
          </a:p>
          <a:p>
            <a:pPr marL="342900" lvl="0" indent="-342900" algn="just">
              <a:buFont typeface="Arial" panose="020B0604020202020204" pitchFamily="34" charset="0"/>
              <a:buChar char="•"/>
            </a:pPr>
            <a:r>
              <a:rPr lang="sr-Latn-RS" sz="2000" b="1" dirty="0"/>
              <a:t>Potom usledilo formiranje Komiteta Konvencije za </a:t>
            </a:r>
            <a:r>
              <a:rPr lang="sr-Latn-RS" sz="2000" b="1" dirty="0" err="1"/>
              <a:t>visokotehnološki</a:t>
            </a:r>
            <a:r>
              <a:rPr lang="sr-Latn-RS" sz="2000" b="1" dirty="0"/>
              <a:t> kriminal </a:t>
            </a:r>
            <a:r>
              <a:rPr lang="es-CL" sz="2000" b="1" dirty="0"/>
              <a:t>(</a:t>
            </a:r>
            <a:r>
              <a:rPr lang="es-CL" sz="2000" b="1" i="1" dirty="0"/>
              <a:t>T-CY</a:t>
            </a:r>
            <a:r>
              <a:rPr lang="es-CL" sz="2000" b="1" dirty="0"/>
              <a:t>) </a:t>
            </a:r>
            <a:endParaRPr lang="en-US" sz="2000" dirty="0"/>
          </a:p>
          <a:p>
            <a:pPr marL="342900" lvl="0" indent="-342900" algn="just">
              <a:buFont typeface="Arial" panose="020B0604020202020204" pitchFamily="34" charset="0"/>
              <a:buChar char="•"/>
            </a:pPr>
            <a:r>
              <a:rPr lang="sr-Latn-RS" sz="2000" b="1" dirty="0"/>
              <a:t>Otvorena za pristupanje svakoj zemlji</a:t>
            </a:r>
            <a:endParaRPr lang="en-US" sz="2000" dirty="0"/>
          </a:p>
          <a:p>
            <a:pPr marL="342900" indent="-342900" algn="just">
              <a:buFont typeface="Arial" panose="020B0604020202020204" pitchFamily="34" charset="0"/>
              <a:buChar char="•"/>
            </a:pPr>
            <a:r>
              <a:rPr lang="sr-Latn-RS" sz="2000" b="1" dirty="0"/>
              <a:t>Prema stanju u julu </a:t>
            </a:r>
            <a:r>
              <a:rPr lang="hr-HR" sz="2000" b="1" dirty="0" smtClean="0"/>
              <a:t>2020:</a:t>
            </a:r>
          </a:p>
          <a:p>
            <a:pPr marL="342900"/>
            <a:r>
              <a:rPr lang="hr-HR" sz="2000" b="1" dirty="0" smtClean="0"/>
              <a:t>6</a:t>
            </a:r>
            <a:r>
              <a:rPr lang="fr-FR" sz="2000" b="1" dirty="0" smtClean="0"/>
              <a:t>5</a:t>
            </a:r>
            <a:r>
              <a:rPr lang="en-GB" sz="2000" b="1" dirty="0" smtClean="0"/>
              <a:t> </a:t>
            </a:r>
            <a:r>
              <a:rPr lang="sr-Latn-RS" sz="2000" b="1" dirty="0" smtClean="0"/>
              <a:t>strana </a:t>
            </a:r>
            <a:r>
              <a:rPr lang="sr-Latn-RS" sz="2000" b="1" dirty="0" err="1" smtClean="0"/>
              <a:t>ugovornica</a:t>
            </a:r>
            <a:r>
              <a:rPr lang="sr-Latn-RS" sz="2000" b="1" dirty="0" smtClean="0"/>
              <a:t> </a:t>
            </a:r>
            <a:r>
              <a:rPr lang="en-GB" sz="2000" dirty="0" smtClean="0"/>
              <a:t>(</a:t>
            </a:r>
            <a:r>
              <a:rPr lang="hr-HR" sz="2000" dirty="0" smtClean="0"/>
              <a:t>4</a:t>
            </a:r>
            <a:r>
              <a:rPr lang="fr-FR" sz="2000" dirty="0" smtClean="0"/>
              <a:t>4 </a:t>
            </a:r>
            <a:r>
              <a:rPr lang="sr-Latn-RS" sz="2000" dirty="0" smtClean="0"/>
              <a:t>države članice Saveta Evrope, pored Argentine, Australije, </a:t>
            </a:r>
            <a:r>
              <a:rPr lang="sr-Latn-RS" sz="2000" dirty="0" err="1" smtClean="0"/>
              <a:t>Zelenortskih</a:t>
            </a:r>
            <a:r>
              <a:rPr lang="sr-Latn-RS" sz="2000" dirty="0" smtClean="0"/>
              <a:t> Ostrva, Kanade, Čilea, Kolumbije, Kostarike, Dominikanske Republike, Gane, Izraela, Japana, Mauricijusa, Maroka, Paname, Paragvaja, Perua, Filipina, Senegala, Šri Lanke, </a:t>
            </a:r>
            <a:r>
              <a:rPr lang="sr-Latn-RS" sz="2000" dirty="0" err="1" smtClean="0"/>
              <a:t>Tonge</a:t>
            </a:r>
            <a:r>
              <a:rPr lang="sr-Latn-RS" sz="2000" dirty="0" smtClean="0"/>
              <a:t> i SAD)</a:t>
            </a:r>
            <a:endParaRPr lang="en-GB" sz="2000" dirty="0"/>
          </a:p>
        </p:txBody>
      </p:sp>
      <p:sp>
        <p:nvSpPr>
          <p:cNvPr id="5" name="Rectangle 4">
            <a:extLst>
              <a:ext uri="{FF2B5EF4-FFF2-40B4-BE49-F238E27FC236}">
                <a16:creationId xmlns="" xmlns:a16="http://schemas.microsoft.com/office/drawing/2014/main" id="{CBF6D94C-E963-2548-B312-315B2A8ACCD5}"/>
              </a:ext>
            </a:extLst>
          </p:cNvPr>
          <p:cNvSpPr/>
          <p:nvPr/>
        </p:nvSpPr>
        <p:spPr>
          <a:xfrm>
            <a:off x="4572000" y="1360500"/>
            <a:ext cx="4572000" cy="4708981"/>
          </a:xfrm>
          <a:prstGeom prst="rect">
            <a:avLst/>
          </a:prstGeom>
        </p:spPr>
        <p:txBody>
          <a:bodyPr>
            <a:spAutoFit/>
          </a:bodyPr>
          <a:lstStyle/>
          <a:p>
            <a:pPr marL="342900" lvl="0" indent="-342900">
              <a:buFont typeface="Arial" panose="020B0604020202020204" pitchFamily="34" charset="0"/>
              <a:buChar char="•"/>
            </a:pPr>
            <a:r>
              <a:rPr lang="sr-Latn-RS" sz="2000" b="1" dirty="0"/>
              <a:t>Potpisi posle kojih nisu usledila potvrđivanja u nacionalnim parlamentima</a:t>
            </a:r>
            <a:r>
              <a:rPr lang="es-CL" sz="2000" b="1" dirty="0"/>
              <a:t>: </a:t>
            </a:r>
            <a:r>
              <a:rPr lang="es-CL" sz="2000" b="1" dirty="0" err="1"/>
              <a:t>tri</a:t>
            </a:r>
            <a:r>
              <a:rPr lang="es-CL" sz="2000" b="1" dirty="0"/>
              <a:t> </a:t>
            </a:r>
            <a:endParaRPr lang="en-US" sz="2000" dirty="0"/>
          </a:p>
          <a:p>
            <a:pPr marL="342900"/>
            <a:r>
              <a:rPr lang="en-US" sz="2000" dirty="0"/>
              <a:t>(</a:t>
            </a:r>
            <a:r>
              <a:rPr lang="sr-Latn-RS" sz="2000" dirty="0"/>
              <a:t>Irska, Švedska, Južna Afrika</a:t>
            </a:r>
            <a:r>
              <a:rPr lang="en-US" sz="2000" dirty="0"/>
              <a:t>)</a:t>
            </a:r>
          </a:p>
          <a:p>
            <a:pPr marL="342900" lvl="0" indent="-342900">
              <a:buFont typeface="Arial" panose="020B0604020202020204" pitchFamily="34" charset="0"/>
              <a:buChar char="•"/>
            </a:pPr>
            <a:r>
              <a:rPr lang="sr-Latn-RS" sz="2000" b="1" dirty="0"/>
              <a:t>Pozivi na potpisivanje i potvrđivanje</a:t>
            </a:r>
            <a:r>
              <a:rPr lang="es-CL" sz="2000" dirty="0"/>
              <a:t>: </a:t>
            </a:r>
            <a:r>
              <a:rPr lang="sr-Latn-RS" sz="2000" b="1" dirty="0"/>
              <a:t>devet</a:t>
            </a:r>
            <a:endParaRPr lang="en-US" sz="2000" dirty="0"/>
          </a:p>
          <a:p>
            <a:pPr marL="342900"/>
            <a:r>
              <a:rPr lang="en-US" sz="2000" dirty="0"/>
              <a:t>(Benin, Brazil, Burkina Faso, </a:t>
            </a:r>
            <a:r>
              <a:rPr lang="sr-Latn-RS" sz="2000" dirty="0"/>
              <a:t>Gvatemala, Meksiko, Novi Zeland, Niger, Nigerija, Tunis</a:t>
            </a:r>
            <a:r>
              <a:rPr lang="en-US" sz="2000" dirty="0"/>
              <a:t>)</a:t>
            </a:r>
          </a:p>
          <a:p>
            <a:pPr marL="342900" lvl="0" indent="-342900">
              <a:buFont typeface="Arial" panose="020B0604020202020204" pitchFamily="34" charset="0"/>
              <a:buChar char="•"/>
            </a:pPr>
            <a:r>
              <a:rPr lang="sr-Latn-RS" sz="2000" b="1" dirty="0"/>
              <a:t>Ratifikacije, potpisi i pozivi prema stanju u julu </a:t>
            </a:r>
            <a:r>
              <a:rPr lang="es-CL" sz="2000" b="1" dirty="0"/>
              <a:t>2020: 7</a:t>
            </a:r>
            <a:r>
              <a:rPr lang="sr-Latn-RS" sz="2000" b="1" dirty="0"/>
              <a:t>7</a:t>
            </a:r>
            <a:endParaRPr lang="en-US" sz="2000" dirty="0"/>
          </a:p>
          <a:p>
            <a:r>
              <a:rPr lang="es-CL" sz="2000" b="1" dirty="0"/>
              <a:t> </a:t>
            </a:r>
            <a:endParaRPr lang="en-US" sz="2000" dirty="0"/>
          </a:p>
          <a:p>
            <a:pPr marL="342900" indent="-342900">
              <a:buFont typeface="Arial" panose="020B0604020202020204" pitchFamily="34" charset="0"/>
              <a:buChar char="•"/>
            </a:pPr>
            <a:r>
              <a:rPr lang="sr-Latn-RS" sz="2000" b="1" dirty="0"/>
              <a:t>Još mnogi su koristili Budimpeštansku konvenciju kao smernicu za izradu domaćeg zakonodavstva</a:t>
            </a:r>
            <a:endParaRPr lang="en-US" sz="2000" b="1" dirty="0"/>
          </a:p>
        </p:txBody>
      </p:sp>
      <p:sp>
        <p:nvSpPr>
          <p:cNvPr id="16" name="Slide Number Placeholder 1">
            <a:extLst>
              <a:ext uri="{FF2B5EF4-FFF2-40B4-BE49-F238E27FC236}">
                <a16:creationId xmlns="" xmlns:a16="http://schemas.microsoft.com/office/drawing/2014/main" id="{0D0BD8B9-0A2F-4919-B2F9-7700817BFA4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709657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Budimpeštanska konvencija: </a:t>
            </a:r>
          </a:p>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Načela međunarodne saradnje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
        <p:nvSpPr>
          <p:cNvPr id="6" name="TextBox 5"/>
          <p:cNvSpPr txBox="1"/>
          <p:nvPr/>
        </p:nvSpPr>
        <p:spPr>
          <a:xfrm>
            <a:off x="228600" y="1088371"/>
            <a:ext cx="8686800" cy="3970318"/>
          </a:xfrm>
          <a:prstGeom prst="rect">
            <a:avLst/>
          </a:prstGeom>
          <a:noFill/>
          <a:ln>
            <a:noFill/>
          </a:ln>
        </p:spPr>
        <p:txBody>
          <a:bodyPr wrap="square" rtlCol="0">
            <a:spAutoFit/>
          </a:bodyPr>
          <a:lstStyle/>
          <a:p>
            <a:pPr marL="285750" lvl="0" indent="-285750">
              <a:buFont typeface="Arial" panose="020B0604020202020204" pitchFamily="34" charset="0"/>
              <a:buChar char="•"/>
            </a:pPr>
            <a:r>
              <a:rPr lang="sr-Latn-RS" b="1" dirty="0"/>
              <a:t>Saradnja „u najširem mogućem obimu</a:t>
            </a:r>
            <a:r>
              <a:rPr lang="es-CL" b="1" dirty="0"/>
              <a:t>”</a:t>
            </a:r>
            <a:endParaRPr lang="en-US" dirty="0"/>
          </a:p>
          <a:p>
            <a:pPr marL="285750" lvl="0" indent="-285750">
              <a:buFont typeface="Arial" panose="020B0604020202020204" pitchFamily="34" charset="0"/>
              <a:buChar char="•"/>
            </a:pPr>
            <a:r>
              <a:rPr lang="sr-Latn-RS" b="1" dirty="0"/>
              <a:t>Saradnja u pogledu svih dela u vezi s računarima </a:t>
            </a:r>
            <a:r>
              <a:rPr lang="sr-Latn-RS" dirty="0"/>
              <a:t>i elektronskih dokaza;</a:t>
            </a:r>
            <a:endParaRPr lang="en-US" dirty="0"/>
          </a:p>
          <a:p>
            <a:pPr marL="285750" lvl="0" indent="-285750">
              <a:buFont typeface="Arial" panose="020B0604020202020204" pitchFamily="34" charset="0"/>
              <a:buChar char="•"/>
            </a:pPr>
            <a:r>
              <a:rPr lang="sr-Latn-RS" b="1" dirty="0"/>
              <a:t>Saradnja zasnovana </a:t>
            </a:r>
            <a:r>
              <a:rPr lang="sr-Latn-RS" dirty="0"/>
              <a:t>na Konvenciji, kao i na</a:t>
            </a:r>
            <a:r>
              <a:rPr lang="es-CL" dirty="0"/>
              <a:t>:</a:t>
            </a:r>
            <a:endParaRPr lang="en-US" dirty="0"/>
          </a:p>
          <a:p>
            <a:pPr marL="342900"/>
            <a:r>
              <a:rPr lang="sr-Latn-RS" dirty="0"/>
              <a:t>primeni relevantnih međunarodnih instrumenata o međunarodnoj saradnji u krivičnim stvarima;</a:t>
            </a:r>
            <a:endParaRPr lang="en-US" dirty="0"/>
          </a:p>
          <a:p>
            <a:pPr marL="342900"/>
            <a:r>
              <a:rPr lang="sr-Latn-RS" dirty="0"/>
              <a:t>aranžmanima koji su dogovoreni na osnovu jednoobraznog ili recipročnog zakonodavstva i na domaćim zakonima; </a:t>
            </a:r>
            <a:endParaRPr lang="en-US" dirty="0"/>
          </a:p>
          <a:p>
            <a:pPr marL="342900" lvl="1" indent="-342900">
              <a:buFont typeface="Arial" panose="020B0604020202020204" pitchFamily="34" charset="0"/>
              <a:buChar char="•"/>
            </a:pPr>
            <a:r>
              <a:rPr lang="sr-Latn-RS" b="1" dirty="0"/>
              <a:t>Načela uzajamne pravne pomoći</a:t>
            </a:r>
            <a:r>
              <a:rPr lang="en-US" dirty="0"/>
              <a:t>:</a:t>
            </a:r>
          </a:p>
          <a:p>
            <a:pPr marL="342900"/>
            <a:r>
              <a:rPr lang="sr-Latn-RS" dirty="0"/>
              <a:t>nacionalni pravni osnov za mere utvrđene u članovima 29–35. Konvencije;</a:t>
            </a:r>
            <a:endParaRPr lang="en-US" dirty="0"/>
          </a:p>
          <a:p>
            <a:pPr marL="342900"/>
            <a:r>
              <a:rPr lang="sr-Latn-RS" dirty="0"/>
              <a:t>korišćenje hitnih sredstava za komunikaciju;</a:t>
            </a:r>
            <a:endParaRPr lang="en-US" dirty="0"/>
          </a:p>
          <a:p>
            <a:pPr marL="342900"/>
            <a:r>
              <a:rPr lang="sr-Latn-RS" dirty="0"/>
              <a:t>zavise od uslova utvrđenih u važećim sporazumima o uzajamnoj pravnoj pomoći i u domaćim zakonima;</a:t>
            </a:r>
            <a:endParaRPr lang="en-US" dirty="0"/>
          </a:p>
          <a:p>
            <a:pPr marL="342900"/>
            <a:r>
              <a:rPr lang="sr-Latn-RS" dirty="0"/>
              <a:t>oslanjanje na načelo dvostruke </a:t>
            </a:r>
            <a:r>
              <a:rPr lang="sr-Latn-RS" dirty="0" err="1"/>
              <a:t>kažnjivosti</a:t>
            </a:r>
            <a:r>
              <a:rPr lang="sr-Latn-RS" dirty="0"/>
              <a:t>.</a:t>
            </a:r>
            <a:endParaRPr lang="en-US" dirty="0"/>
          </a:p>
          <a:p>
            <a:pPr marL="285750" lvl="1" indent="-285750">
              <a:buFont typeface="Arial" panose="020B0604020202020204" pitchFamily="34" charset="0"/>
              <a:buChar char="•"/>
            </a:pPr>
            <a:r>
              <a:rPr lang="sr-Latn-RS" b="1" dirty="0"/>
              <a:t>Uzajamna pravna pomoć je moguća </a:t>
            </a:r>
            <a:r>
              <a:rPr lang="sr-Latn-RS" dirty="0"/>
              <a:t>i ako ne postoje važeći sporazumi </a:t>
            </a:r>
            <a:r>
              <a:rPr lang="en-US" dirty="0"/>
              <a:t>(</a:t>
            </a:r>
            <a:r>
              <a:rPr lang="sr-Latn-RS" dirty="0"/>
              <a:t>član </a:t>
            </a:r>
            <a:r>
              <a:rPr lang="en-US" dirty="0"/>
              <a:t>27)</a:t>
            </a:r>
          </a:p>
        </p:txBody>
      </p:sp>
      <p:sp>
        <p:nvSpPr>
          <p:cNvPr id="17" name="Slide Number Placeholder 1">
            <a:extLst>
              <a:ext uri="{FF2B5EF4-FFF2-40B4-BE49-F238E27FC236}">
                <a16:creationId xmlns=""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Tree>
    <p:extLst>
      <p:ext uri="{BB962C8B-B14F-4D97-AF65-F5344CB8AC3E}">
        <p14:creationId xmlns:p14="http://schemas.microsoft.com/office/powerpoint/2010/main" val="83085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solidFill>
                  <a:schemeClr val="bg1"/>
                </a:solidFill>
                <a:latin typeface="Verdana" charset="0"/>
                <a:cs typeface="Verdana" charset="0"/>
              </a:rPr>
              <a:t>Sadržaj sesije</a:t>
            </a:r>
            <a:endParaRPr lang="en-GB" sz="2000" dirty="0">
              <a:solidFill>
                <a:schemeClr val="bg1"/>
              </a:solidFill>
              <a:latin typeface="Verdana" charset="0"/>
              <a:cs typeface="Verdana"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518376" y="1413419"/>
            <a:ext cx="8369591" cy="4832092"/>
          </a:xfrm>
          <a:prstGeom prst="rect">
            <a:avLst/>
          </a:prstGeom>
        </p:spPr>
        <p:txBody>
          <a:bodyPr wrap="square">
            <a:spAutoFit/>
          </a:bodyPr>
          <a:lstStyle/>
          <a:p>
            <a:pPr marL="514350" lvl="0" indent="-514350" algn="just">
              <a:buFont typeface="+mj-lt"/>
              <a:buAutoNum type="arabicPeriod"/>
            </a:pPr>
            <a:r>
              <a:rPr lang="sr-Latn-RS" sz="2800" dirty="0"/>
              <a:t>Međunarodna dimenzija </a:t>
            </a:r>
            <a:r>
              <a:rPr lang="sr-Latn-RS" sz="2800" dirty="0" err="1"/>
              <a:t>visokotehnološkog</a:t>
            </a:r>
            <a:r>
              <a:rPr lang="sr-Latn-RS" sz="2800" dirty="0"/>
              <a:t> kriminala</a:t>
            </a:r>
            <a:endParaRPr lang="en-US" sz="2800" dirty="0"/>
          </a:p>
          <a:p>
            <a:pPr marL="514350" lvl="0" indent="-514350" algn="just">
              <a:buFont typeface="+mj-lt"/>
              <a:buAutoNum type="arabicPeriod"/>
            </a:pPr>
            <a:r>
              <a:rPr lang="sr-Latn-RS" sz="2800" dirty="0"/>
              <a:t>Budimpeštanska konvencija o </a:t>
            </a:r>
            <a:r>
              <a:rPr lang="sr-Latn-RS" sz="2800" dirty="0" err="1"/>
              <a:t>visokotehnološkom</a:t>
            </a:r>
            <a:r>
              <a:rPr lang="sr-Latn-RS" sz="2800" dirty="0"/>
              <a:t> kriminalu i instrumenti međunarodne saradnje</a:t>
            </a:r>
            <a:endParaRPr lang="en-US" sz="2800" dirty="0"/>
          </a:p>
          <a:p>
            <a:pPr marL="514350" lvl="0" indent="-514350" algn="just">
              <a:buFont typeface="+mj-lt"/>
              <a:buAutoNum type="arabicPeriod"/>
            </a:pPr>
            <a:r>
              <a:rPr lang="sr-Latn-RS" sz="2800" dirty="0"/>
              <a:t>Opšta načela o uzajamnoj pravnoj pomoći u Konvenciji Saveta Evrope o </a:t>
            </a:r>
            <a:r>
              <a:rPr lang="sr-Latn-RS" sz="2800" dirty="0" err="1"/>
              <a:t>visokotehnološkom</a:t>
            </a:r>
            <a:r>
              <a:rPr lang="sr-Latn-RS" sz="2800" dirty="0"/>
              <a:t> kriminalu</a:t>
            </a:r>
            <a:endParaRPr lang="en-US" sz="2800" dirty="0"/>
          </a:p>
          <a:p>
            <a:pPr marL="514350" lvl="0" indent="-514350" algn="just">
              <a:buFont typeface="+mj-lt"/>
              <a:buAutoNum type="arabicPeriod"/>
            </a:pPr>
            <a:r>
              <a:rPr lang="sr-Latn-RS" sz="2800" dirty="0"/>
              <a:t>Posebna načela o uzajamnoj pravnoj pomoći u Konvenciji Saveta Evrope o </a:t>
            </a:r>
            <a:r>
              <a:rPr lang="sr-Latn-RS" sz="2800" dirty="0" err="1"/>
              <a:t>visokotehnološkom</a:t>
            </a:r>
            <a:r>
              <a:rPr lang="sr-Latn-RS" sz="2800" dirty="0"/>
              <a:t> kriminalu </a:t>
            </a:r>
            <a:endParaRPr lang="en-US" sz="2800" dirty="0"/>
          </a:p>
          <a:p>
            <a:pPr marL="514350" indent="-514350" algn="just">
              <a:buFont typeface="+mj-lt"/>
              <a:buAutoNum type="arabicPeriod"/>
            </a:pPr>
            <a:r>
              <a:rPr lang="sr-Latn-RS" sz="2800" dirty="0"/>
              <a:t>Sažetak</a:t>
            </a:r>
            <a:endParaRPr lang="en-GB" sz="2800" b="1" dirty="0">
              <a:ea typeface="ＭＳ Ｐゴシック" charset="0"/>
              <a:cs typeface="ＭＳ Ｐゴシック" charset="0"/>
            </a:endParaRPr>
          </a:p>
        </p:txBody>
      </p:sp>
      <p:sp>
        <p:nvSpPr>
          <p:cNvPr id="6" name="Rectangle 5">
            <a:extLst>
              <a:ext uri="{FF2B5EF4-FFF2-40B4-BE49-F238E27FC236}">
                <a16:creationId xmlns=""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5262979"/>
          </a:xfrm>
          <a:prstGeom prst="rect">
            <a:avLst/>
          </a:prstGeom>
          <a:noFill/>
          <a:ln>
            <a:noFill/>
          </a:ln>
        </p:spPr>
        <p:txBody>
          <a:bodyPr wrap="square" rtlCol="0">
            <a:spAutoFit/>
          </a:bodyPr>
          <a:lstStyle/>
          <a:p>
            <a:pPr marL="285750" lvl="0" indent="-285750">
              <a:buFont typeface="Arial" panose="020B0604020202020204" pitchFamily="34" charset="0"/>
              <a:buChar char="•"/>
            </a:pPr>
            <a:r>
              <a:rPr lang="sr-Latn-RS" sz="2400" b="1" dirty="0"/>
              <a:t>Hitna zaštita sačuvanih računarskih podataka </a:t>
            </a:r>
            <a:r>
              <a:rPr lang="sr-Latn-RS" sz="2400" dirty="0"/>
              <a:t>(član 29):</a:t>
            </a:r>
            <a:endParaRPr lang="en-US" sz="2400" dirty="0"/>
          </a:p>
          <a:p>
            <a:pPr marL="457200"/>
            <a:r>
              <a:rPr lang="sr-Latn-RS" sz="2400" dirty="0"/>
              <a:t>Proširenje relevantnih domaćih ovlašćenja na međunarodni kontekst;</a:t>
            </a:r>
            <a:endParaRPr lang="en-US" sz="2400" dirty="0"/>
          </a:p>
          <a:p>
            <a:pPr marL="457200"/>
            <a:r>
              <a:rPr lang="sr-Latn-RS" sz="2400" dirty="0"/>
              <a:t>Uslov dvostrane </a:t>
            </a:r>
            <a:r>
              <a:rPr lang="sr-Latn-RS" sz="2400" dirty="0" err="1"/>
              <a:t>kažnjivosti</a:t>
            </a:r>
            <a:r>
              <a:rPr lang="sr-Latn-RS" sz="2400" dirty="0"/>
              <a:t> važi samo u izuzetnim okolnostima;</a:t>
            </a:r>
            <a:endParaRPr lang="en-US" sz="2400" dirty="0"/>
          </a:p>
          <a:p>
            <a:pPr marL="457200"/>
            <a:r>
              <a:rPr lang="sr-Latn-RS" sz="2400" dirty="0"/>
              <a:t>Stvarno otkrivanje informacija predstavlja naredni korak za koji je potrebna uzajamna pravna pomoć. </a:t>
            </a:r>
            <a:endParaRPr lang="en-US" sz="2400" dirty="0"/>
          </a:p>
          <a:p>
            <a:pPr marL="285750" lvl="1" indent="-285750">
              <a:buFont typeface="Arial" panose="020B0604020202020204" pitchFamily="34" charset="0"/>
              <a:buChar char="•"/>
            </a:pPr>
            <a:r>
              <a:rPr lang="sr-Latn-RS" sz="2400" b="1" dirty="0"/>
              <a:t>Hitno otkrivanje zaštićenih podataka o saobraćaju </a:t>
            </a:r>
            <a:r>
              <a:rPr lang="sr-Latn-RS" sz="2400" dirty="0"/>
              <a:t>(član 30)</a:t>
            </a:r>
            <a:endParaRPr lang="en-US" sz="2400" dirty="0"/>
          </a:p>
          <a:p>
            <a:pPr marL="285750" lvl="1" indent="-285750">
              <a:buFont typeface="Arial" panose="020B0604020202020204" pitchFamily="34" charset="0"/>
              <a:buChar char="•"/>
            </a:pPr>
            <a:r>
              <a:rPr lang="sr-Latn-RS" sz="2400" b="1" dirty="0"/>
              <a:t>Uzajamna pomoć u odnosu na pristupanje sačuvanim računarskim podacima </a:t>
            </a:r>
            <a:r>
              <a:rPr lang="es-CL" sz="2400" dirty="0"/>
              <a:t>(</a:t>
            </a:r>
            <a:r>
              <a:rPr lang="sr-Latn-RS" sz="2400" dirty="0"/>
              <a:t>član </a:t>
            </a:r>
            <a:r>
              <a:rPr lang="es-CL" sz="2400" dirty="0"/>
              <a:t>31)</a:t>
            </a:r>
            <a:endParaRPr lang="en-US" sz="2400" dirty="0"/>
          </a:p>
          <a:p>
            <a:pPr marL="285750" lvl="1" indent="-285750">
              <a:buFont typeface="Arial" panose="020B0604020202020204" pitchFamily="34" charset="0"/>
              <a:buChar char="•"/>
            </a:pPr>
            <a:r>
              <a:rPr lang="sr-Latn-RS" sz="2400" b="1" dirty="0" err="1"/>
              <a:t>Prekogranični</a:t>
            </a:r>
            <a:r>
              <a:rPr lang="sr-Latn-RS" sz="2400" b="1" dirty="0"/>
              <a:t> pristup sačuvanim računarskim podacima uz saglasnost ili kada su dostupni javnosti </a:t>
            </a:r>
            <a:r>
              <a:rPr lang="es-CL" sz="2400" dirty="0"/>
              <a:t>(</a:t>
            </a:r>
            <a:r>
              <a:rPr lang="sr-Latn-RS" sz="2400" dirty="0"/>
              <a:t>član</a:t>
            </a:r>
            <a:r>
              <a:rPr lang="es-CL" sz="2400" dirty="0"/>
              <a:t> 32)</a:t>
            </a:r>
            <a:endParaRPr lang="en-US" sz="2400" dirty="0"/>
          </a:p>
          <a:p>
            <a:pPr marL="285750" lvl="1" indent="-285750">
              <a:buFont typeface="Arial" panose="020B0604020202020204" pitchFamily="34" charset="0"/>
              <a:buChar char="•"/>
            </a:pPr>
            <a:r>
              <a:rPr lang="sr-Latn-RS" sz="2400" b="1" dirty="0"/>
              <a:t>Uzajamna pomoć u presretanju podataka </a:t>
            </a:r>
            <a:r>
              <a:rPr lang="es-CL" sz="2400" dirty="0"/>
              <a:t>(</a:t>
            </a:r>
            <a:r>
              <a:rPr lang="sr-Latn-RS" sz="2400" dirty="0"/>
              <a:t>članovi </a:t>
            </a:r>
            <a:r>
              <a:rPr lang="es-CL" sz="2400" dirty="0"/>
              <a:t>33</a:t>
            </a:r>
            <a:r>
              <a:rPr lang="sr-Latn-RS" sz="2400" dirty="0"/>
              <a:t>. i</a:t>
            </a:r>
            <a:r>
              <a:rPr lang="es-CL" sz="2400" dirty="0"/>
              <a:t> 34)</a:t>
            </a:r>
            <a:endParaRPr lang="en-US" sz="2400" dirty="0"/>
          </a:p>
          <a:p>
            <a:pPr marL="285750" lvl="1" indent="-285750">
              <a:buFont typeface="Arial" panose="020B0604020202020204" pitchFamily="34" charset="0"/>
              <a:buChar char="•"/>
            </a:pPr>
            <a:r>
              <a:rPr lang="sr-Latn-RS" sz="2400" b="1" dirty="0"/>
              <a:t>Mreže mesta za kontakt </a:t>
            </a:r>
            <a:r>
              <a:rPr lang="es-CL" sz="2400" b="1" dirty="0"/>
              <a:t>24/7</a:t>
            </a:r>
            <a:r>
              <a:rPr lang="es-CL" sz="2400" dirty="0"/>
              <a:t>: </a:t>
            </a:r>
            <a:r>
              <a:rPr lang="sr-Latn-RS" sz="2400" dirty="0"/>
              <a:t>ona dopunjuje, a ne zamenjuje ostale postojeće kanale saradnje</a:t>
            </a:r>
            <a:r>
              <a:rPr lang="es-CL" sz="2400" dirty="0"/>
              <a:t> (</a:t>
            </a:r>
            <a:r>
              <a:rPr lang="sr-Latn-RS" sz="2400" dirty="0"/>
              <a:t>član</a:t>
            </a:r>
            <a:r>
              <a:rPr lang="es-CL" sz="2400" dirty="0"/>
              <a:t> 35)</a:t>
            </a:r>
            <a:endParaRPr lang="en-US" sz="2400" dirty="0"/>
          </a:p>
        </p:txBody>
      </p:sp>
      <p:sp>
        <p:nvSpPr>
          <p:cNvPr id="17" name="Slide Number Placeholder 1">
            <a:extLst>
              <a:ext uri="{FF2B5EF4-FFF2-40B4-BE49-F238E27FC236}">
                <a16:creationId xmlns=""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19" name="TextBox 18">
            <a:extLst>
              <a:ext uri="{FF2B5EF4-FFF2-40B4-BE49-F238E27FC236}">
                <a16:creationId xmlns=""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sr-Latn-RS" sz="2800" dirty="0">
                <a:solidFill>
                  <a:schemeClr val="bg1"/>
                </a:solidFill>
                <a:latin typeface="Verdana" panose="020B0604030504040204" pitchFamily="34" charset="0"/>
                <a:ea typeface="Verdana" panose="020B0604030504040204" pitchFamily="34" charset="0"/>
                <a:cs typeface="Arial" panose="020B0604020202020204" pitchFamily="34" charset="0"/>
              </a:rPr>
              <a:t>Budimpeštanska konvencija: </a:t>
            </a:r>
            <a:endPar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endParaRPr>
          </a:p>
          <a:p>
            <a:pPr marL="892175" indent="-892175" algn="r"/>
            <a:r>
              <a:rPr lang="sr-Latn-RS" sz="2800" dirty="0" smtClean="0">
                <a:solidFill>
                  <a:schemeClr val="bg1"/>
                </a:solidFill>
                <a:latin typeface="Verdana" panose="020B0604030504040204" pitchFamily="34" charset="0"/>
                <a:ea typeface="Verdana" panose="020B0604030504040204" pitchFamily="34" charset="0"/>
                <a:cs typeface="Arial" panose="020B0604020202020204" pitchFamily="34" charset="0"/>
              </a:rPr>
              <a:t>Načela </a:t>
            </a:r>
            <a:r>
              <a:rPr lang="sr-Latn-RS" sz="2800" dirty="0">
                <a:solidFill>
                  <a:schemeClr val="bg1"/>
                </a:solidFill>
                <a:latin typeface="Verdana" panose="020B0604030504040204" pitchFamily="34" charset="0"/>
                <a:ea typeface="Verdana" panose="020B0604030504040204" pitchFamily="34" charset="0"/>
                <a:cs typeface="Arial" panose="020B0604020202020204" pitchFamily="34" charset="0"/>
              </a:rPr>
              <a:t>međunarodne saradnje</a:t>
            </a:r>
            <a:endPar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1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Sporazumi o uzajamnoj pravnoj pomoći</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210321" y="1598539"/>
            <a:ext cx="4572000" cy="4893647"/>
          </a:xfrm>
          <a:prstGeom prst="rect">
            <a:avLst/>
          </a:prstGeom>
        </p:spPr>
        <p:txBody>
          <a:bodyPr>
            <a:spAutoFit/>
          </a:bodyPr>
          <a:lstStyle/>
          <a:p>
            <a:pPr marL="342900" lvl="0" indent="-342900" algn="just">
              <a:buFont typeface="Arial" panose="020B0604020202020204" pitchFamily="34" charset="0"/>
              <a:buChar char="•"/>
            </a:pPr>
            <a:r>
              <a:rPr lang="sr-Latn-RS" sz="2400" b="1" dirty="0"/>
              <a:t>Formalna saradnja između dveju ili više </a:t>
            </a:r>
            <a:r>
              <a:rPr lang="sr-Latn-RS" sz="2400" b="1" dirty="0" smtClean="0"/>
              <a:t>zemalja</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Sadrže odredbe </a:t>
            </a:r>
            <a:r>
              <a:rPr lang="sr-Latn-RS" sz="2400" dirty="0"/>
              <a:t>za prikupljanje i razmenu </a:t>
            </a:r>
            <a:r>
              <a:rPr lang="sr-Latn-RS" sz="2400" dirty="0" smtClean="0"/>
              <a:t>informacija</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Uređuju šta se radi u situacijama </a:t>
            </a:r>
            <a:r>
              <a:rPr lang="sr-Latn-RS" sz="2400" dirty="0"/>
              <a:t>u kojima zahtevi mogu biti </a:t>
            </a:r>
            <a:r>
              <a:rPr lang="sr-Latn-RS" sz="2400" dirty="0" smtClean="0"/>
              <a:t>odbijeni</a:t>
            </a:r>
          </a:p>
          <a:p>
            <a:pPr marL="342900" lvl="0" indent="-342900" algn="just">
              <a:buFont typeface="Arial" panose="020B0604020202020204" pitchFamily="34" charset="0"/>
              <a:buChar char="•"/>
            </a:pPr>
            <a:endParaRPr lang="en-US" sz="2400" dirty="0"/>
          </a:p>
          <a:p>
            <a:pPr marL="342900" lvl="0" indent="-342900" algn="just">
              <a:buFont typeface="Arial" panose="020B0604020202020204" pitchFamily="34" charset="0"/>
              <a:buChar char="•"/>
            </a:pPr>
            <a:r>
              <a:rPr lang="sr-Latn-RS" sz="2400" b="1" dirty="0"/>
              <a:t>Utvrđuju zahteve s </a:t>
            </a:r>
            <a:r>
              <a:rPr lang="sr-Latn-RS" sz="2400" dirty="0"/>
              <a:t>kojima moraju biti usklađeni zahtevi za pružanje pomoći</a:t>
            </a:r>
            <a:endParaRPr lang="en-US" sz="2400" dirty="0"/>
          </a:p>
        </p:txBody>
      </p:sp>
      <p:pic>
        <p:nvPicPr>
          <p:cNvPr id="6" name="Picture 5">
            <a:extLst>
              <a:ext uri="{FF2B5EF4-FFF2-40B4-BE49-F238E27FC236}">
                <a16:creationId xmlns="" xmlns:a16="http://schemas.microsoft.com/office/drawing/2014/main"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21</a:t>
            </a:fld>
            <a:endParaRPr lang="en-GB" dirty="0"/>
          </a:p>
        </p:txBody>
      </p:sp>
    </p:spTree>
    <p:extLst>
      <p:ext uri="{BB962C8B-B14F-4D97-AF65-F5344CB8AC3E}">
        <p14:creationId xmlns:p14="http://schemas.microsoft.com/office/powerpoint/2010/main" val="235880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423848"/>
            <a:ext cx="4572000" cy="5509200"/>
          </a:xfrm>
          <a:prstGeom prst="rect">
            <a:avLst/>
          </a:prstGeom>
        </p:spPr>
        <p:txBody>
          <a:bodyPr>
            <a:spAutoFit/>
          </a:bodyPr>
          <a:lstStyle/>
          <a:p>
            <a:pPr marL="342900" lvl="0" indent="-342900" algn="just">
              <a:buFont typeface="Arial" panose="020B0604020202020204" pitchFamily="34" charset="0"/>
              <a:buChar char="•"/>
            </a:pPr>
            <a:r>
              <a:rPr lang="sr-Latn-RS" sz="2200" b="1" dirty="0"/>
              <a:t>Domaće zakonodavstvo može utvrditi mehanizme </a:t>
            </a:r>
            <a:r>
              <a:rPr lang="sr-Latn-RS" sz="2200" dirty="0"/>
              <a:t>za saradnju sa zemljama bez obzira da li postoji ugovor o uzajamnoj pravnoj pomoći s tim zemljama ili ne postoji.</a:t>
            </a:r>
            <a:endParaRPr lang="en-US" sz="2200" dirty="0"/>
          </a:p>
          <a:p>
            <a:pPr marL="342900" lvl="0" indent="-342900" algn="just">
              <a:buFont typeface="Arial" panose="020B0604020202020204" pitchFamily="34" charset="0"/>
              <a:buChar char="•"/>
            </a:pPr>
            <a:r>
              <a:rPr lang="sr-Latn-RS" sz="2200" b="1" dirty="0"/>
              <a:t>Ti zakoni mogu sadržati odredbe </a:t>
            </a:r>
            <a:r>
              <a:rPr lang="sr-Latn-RS" sz="2200" dirty="0"/>
              <a:t>koje omogućuju saradnju u različitim oblastima, uključujući izvršavanje ili podnošenje zahteva za hitnu zaštitu sačuvanih podataka, pretraživanje i zaplenu podataka, presretanja podataka iz sadržaja i prikupljanje podataka o saobraćaju. </a:t>
            </a:r>
            <a:endParaRPr lang="en-US" sz="2200" dirty="0"/>
          </a:p>
          <a:p>
            <a:pPr marL="800100" lvl="1" indent="-342900">
              <a:buFont typeface="Wingdings" pitchFamily="2" charset="2"/>
              <a:buChar char="ü"/>
            </a:pPr>
            <a:endParaRPr lang="en-GB" sz="2200" dirty="0"/>
          </a:p>
        </p:txBody>
      </p:sp>
      <p:pic>
        <p:nvPicPr>
          <p:cNvPr id="8" name="Picture 7">
            <a:extLst>
              <a:ext uri="{FF2B5EF4-FFF2-40B4-BE49-F238E27FC236}">
                <a16:creationId xmlns="" xmlns:a16="http://schemas.microsoft.com/office/drawing/2014/main"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19" name="Rectangle 18">
            <a:extLst>
              <a:ext uri="{FF2B5EF4-FFF2-40B4-BE49-F238E27FC236}">
                <a16:creationId xmlns=""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Sporazumi o uzajamnoj pravnoj pomoći</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400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23</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24926"/>
            <a:ext cx="8525021" cy="1569660"/>
          </a:xfrm>
          <a:prstGeom prst="rect">
            <a:avLst/>
          </a:prstGeom>
        </p:spPr>
        <p:txBody>
          <a:bodyPr wrap="square">
            <a:spAutoFit/>
          </a:bodyPr>
          <a:lstStyle/>
          <a:p>
            <a:r>
              <a:rPr lang="sr-Latn-RS" sz="3200" b="1" dirty="0"/>
              <a:t>Konvencija Saveta Evrope o </a:t>
            </a:r>
            <a:r>
              <a:rPr lang="sr-Latn-RS" sz="3200" b="1" dirty="0" err="1"/>
              <a:t>visokotehnološkom</a:t>
            </a:r>
            <a:r>
              <a:rPr lang="sr-Latn-RS" sz="3200" b="1" dirty="0"/>
              <a:t> kriminalu: Opšte odredbe o uzajamnoj pravnoj pomoći</a:t>
            </a:r>
            <a:endParaRPr lang="en-US" sz="3200" dirty="0"/>
          </a:p>
        </p:txBody>
      </p:sp>
      <p:sp>
        <p:nvSpPr>
          <p:cNvPr id="11" name="Text Placeholder 2">
            <a:extLst>
              <a:ext uri="{FF2B5EF4-FFF2-40B4-BE49-F238E27FC236}">
                <a16:creationId xmlns=""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9" name="Slide Number Placeholder 1">
            <a:extLst>
              <a:ext uri="{FF2B5EF4-FFF2-40B4-BE49-F238E27FC236}">
                <a16:creationId xmlns=""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
        <p:nvSpPr>
          <p:cNvPr id="20" name="Rectangle 19">
            <a:extLst>
              <a:ext uri="{FF2B5EF4-FFF2-40B4-BE49-F238E27FC236}">
                <a16:creationId xmlns=""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3.</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105638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25</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090708"/>
            <a:ext cx="4572000" cy="4524315"/>
          </a:xfrm>
          <a:prstGeom prst="rect">
            <a:avLst/>
          </a:prstGeom>
        </p:spPr>
        <p:txBody>
          <a:bodyPr>
            <a:spAutoFit/>
          </a:bodyPr>
          <a:lstStyle/>
          <a:p>
            <a:pPr marL="457200" lvl="0" indent="-457200" algn="just">
              <a:buFont typeface="+mj-lt"/>
              <a:buAutoNum type="arabicPeriod"/>
            </a:pPr>
            <a:r>
              <a:rPr lang="sr-Latn-RS" sz="2200" dirty="0"/>
              <a:t>Strane </a:t>
            </a:r>
            <a:r>
              <a:rPr lang="sr-Latn-RS" sz="2200" dirty="0" err="1"/>
              <a:t>ugovornice</a:t>
            </a:r>
            <a:r>
              <a:rPr lang="sr-Latn-RS" sz="2200" dirty="0"/>
              <a:t> pružaju </a:t>
            </a:r>
            <a:r>
              <a:rPr lang="sr-Latn-RS" sz="2200" b="1" dirty="0"/>
              <a:t>uzajamnu pomoć</a:t>
            </a:r>
            <a:r>
              <a:rPr lang="sr-Latn-RS" sz="2200" dirty="0"/>
              <a:t> </a:t>
            </a:r>
            <a:r>
              <a:rPr lang="sr-Latn-RS" sz="2200" b="1" dirty="0"/>
              <a:t>u najširem mogućem obimu </a:t>
            </a:r>
            <a:r>
              <a:rPr lang="sr-Latn-RS" sz="2200" dirty="0"/>
              <a:t>u istragama ili postupcima koji se odnose na krivična dela u vezi s računarskim sistemima i podacima, ili prikupljanju dokaza u elektronskom obliku o krivičnom delu. </a:t>
            </a:r>
            <a:endParaRPr lang="en-US" sz="2200" dirty="0"/>
          </a:p>
          <a:p>
            <a:pPr marL="457200" lvl="0" indent="-457200" algn="just">
              <a:buFont typeface="+mj-lt"/>
              <a:buAutoNum type="arabicPeriod"/>
            </a:pPr>
            <a:r>
              <a:rPr lang="es-CL" sz="2200" dirty="0"/>
              <a:t>… </a:t>
            </a:r>
            <a:r>
              <a:rPr lang="sr-Latn-RS" sz="2200" b="1" dirty="0"/>
              <a:t>usvoji zakonodavne mere</a:t>
            </a:r>
            <a:r>
              <a:rPr lang="es-CL" sz="2200" dirty="0"/>
              <a:t>… </a:t>
            </a:r>
            <a:r>
              <a:rPr lang="sr-Latn-RS" sz="2200" dirty="0"/>
              <a:t>da izvrši obaveze ustanovljene u članovima od </a:t>
            </a:r>
            <a:r>
              <a:rPr lang="es-CL" sz="2400" dirty="0"/>
              <a:t>27</a:t>
            </a:r>
            <a:r>
              <a:rPr lang="sr-Latn-RS" sz="2400" dirty="0"/>
              <a:t>. do </a:t>
            </a:r>
            <a:r>
              <a:rPr lang="es-CL" sz="2400" dirty="0"/>
              <a:t>35.</a:t>
            </a:r>
            <a:endParaRPr lang="en-US" sz="2400" dirty="0"/>
          </a:p>
          <a:p>
            <a:pPr algn="just"/>
            <a:endParaRPr lang="en-US" sz="2200" dirty="0"/>
          </a:p>
        </p:txBody>
      </p:sp>
      <p:sp>
        <p:nvSpPr>
          <p:cNvPr id="19" name="TextBox 18">
            <a:extLst>
              <a:ext uri="{FF2B5EF4-FFF2-40B4-BE49-F238E27FC236}">
                <a16:creationId xmlns="" xmlns:a16="http://schemas.microsoft.com/office/drawing/2014/main" id="{1F68BF9E-69E4-4C94-8087-A60BAB8E2C23}"/>
              </a:ext>
            </a:extLst>
          </p:cNvPr>
          <p:cNvSpPr txBox="1"/>
          <p:nvPr/>
        </p:nvSpPr>
        <p:spPr>
          <a:xfrm>
            <a:off x="5024447" y="1885054"/>
            <a:ext cx="3871885" cy="1785104"/>
          </a:xfrm>
          <a:prstGeom prst="rect">
            <a:avLst/>
          </a:prstGeom>
          <a:noFill/>
        </p:spPr>
        <p:txBody>
          <a:bodyPr wrap="square">
            <a:spAutoFit/>
          </a:bodyPr>
          <a:lstStyle/>
          <a:p>
            <a:pPr marL="342900" lvl="0" indent="-342900" algn="just">
              <a:buFont typeface="Arial" panose="020B0604020202020204" pitchFamily="34" charset="0"/>
              <a:buChar char="•"/>
            </a:pPr>
            <a:r>
              <a:rPr lang="sr-Latn-RS" sz="2200" b="1" dirty="0">
                <a:solidFill>
                  <a:srgbClr val="FF0000"/>
                </a:solidFill>
              </a:rPr>
              <a:t>Uzajamna pravna pomoć u najširem mogućem </a:t>
            </a:r>
            <a:r>
              <a:rPr lang="sr-Latn-RS" sz="2200" b="1" dirty="0" smtClean="0">
                <a:solidFill>
                  <a:srgbClr val="FF0000"/>
                </a:solidFill>
              </a:rPr>
              <a:t>obimu</a:t>
            </a:r>
          </a:p>
          <a:p>
            <a:pPr marL="342900" lvl="0" indent="-342900" algn="just">
              <a:buFont typeface="Arial" panose="020B0604020202020204" pitchFamily="34" charset="0"/>
              <a:buChar char="•"/>
            </a:pPr>
            <a:endParaRPr lang="en-US" sz="2200" dirty="0">
              <a:solidFill>
                <a:srgbClr val="FF0000"/>
              </a:solidFill>
            </a:endParaRPr>
          </a:p>
          <a:p>
            <a:pPr marL="342900" lvl="0" indent="-342900" algn="just">
              <a:buFont typeface="Arial" panose="020B0604020202020204" pitchFamily="34" charset="0"/>
              <a:buChar char="•"/>
            </a:pPr>
            <a:r>
              <a:rPr lang="sr-Latn-RS" sz="2200" b="1" dirty="0">
                <a:solidFill>
                  <a:srgbClr val="FF0000"/>
                </a:solidFill>
              </a:rPr>
              <a:t>Pravni osnov za ostvarivanje specifičnih oblika saradnje</a:t>
            </a:r>
            <a:endParaRPr lang="en-US" sz="2200" dirty="0">
              <a:solidFill>
                <a:srgbClr val="FF0000"/>
              </a:solidFill>
            </a:endParaRPr>
          </a:p>
        </p:txBody>
      </p:sp>
      <p:sp>
        <p:nvSpPr>
          <p:cNvPr id="12" name="Slide Number Placeholder 1">
            <a:extLst>
              <a:ext uri="{FF2B5EF4-FFF2-40B4-BE49-F238E27FC236}">
                <a16:creationId xmlns=""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Tree>
    <p:extLst>
      <p:ext uri="{BB962C8B-B14F-4D97-AF65-F5344CB8AC3E}">
        <p14:creationId xmlns:p14="http://schemas.microsoft.com/office/powerpoint/2010/main" val="2448875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5170646"/>
          </a:xfrm>
          <a:prstGeom prst="rect">
            <a:avLst/>
          </a:prstGeom>
        </p:spPr>
        <p:txBody>
          <a:bodyPr>
            <a:spAutoFit/>
          </a:bodyPr>
          <a:lstStyle/>
          <a:p>
            <a:pPr marL="457200" lvl="0" indent="-457200" algn="just">
              <a:buFont typeface="+mj-lt"/>
              <a:buAutoNum type="arabicPeriod" startAt="3"/>
            </a:pPr>
            <a:r>
              <a:rPr lang="sr-Latn-RS" sz="2200" b="1" dirty="0"/>
              <a:t>Svaka strana </a:t>
            </a:r>
            <a:r>
              <a:rPr lang="sr-Latn-RS" sz="2200" b="1" dirty="0" err="1"/>
              <a:t>ugovornica</a:t>
            </a:r>
            <a:r>
              <a:rPr lang="sr-Latn-RS" sz="2200" b="1" dirty="0"/>
              <a:t> može, u hitnim slučajevima, da podnese zahteve</a:t>
            </a:r>
            <a:r>
              <a:rPr lang="sr-Latn-RS" sz="2200" dirty="0"/>
              <a:t>… </a:t>
            </a:r>
            <a:r>
              <a:rPr lang="sr-Latn-RS" sz="2200" b="1" dirty="0"/>
              <a:t>koristeći se brzim sredstvima komunikacije, uključujući faks ili elektronsku poštu... </a:t>
            </a:r>
            <a:r>
              <a:rPr lang="sr-Latn-RS" sz="2200" dirty="0"/>
              <a:t>odgovarajuće nivoe bezbednosti i autentičnosti... uz naknadnu formalnu potvrdu... Zamoljena strana prihvata i odgovara na zahtev... brzim sredstvom komunikacije. </a:t>
            </a:r>
            <a:endParaRPr lang="en-US" sz="2200" dirty="0"/>
          </a:p>
          <a:p>
            <a:pPr marL="457200" lvl="0" indent="-457200" algn="just">
              <a:buFont typeface="+mj-lt"/>
              <a:buAutoNum type="arabicPeriod" startAt="3"/>
            </a:pPr>
            <a:r>
              <a:rPr lang="sr-Latn-RS" sz="2200" dirty="0"/>
              <a:t>… na uzajamnu pomoć primenjuju se uslovi predviđeni </a:t>
            </a:r>
            <a:r>
              <a:rPr lang="sr-Latn-RS" sz="2200" b="1" dirty="0"/>
              <a:t>zakonima zamoljene strane, ili važećim ugovorima o uzajamnoj pomoći...</a:t>
            </a:r>
            <a:endParaRPr lang="en-US" sz="2200" dirty="0"/>
          </a:p>
        </p:txBody>
      </p:sp>
      <p:sp>
        <p:nvSpPr>
          <p:cNvPr id="16" name="TextBox 15">
            <a:extLst>
              <a:ext uri="{FF2B5EF4-FFF2-40B4-BE49-F238E27FC236}">
                <a16:creationId xmlns="" xmlns:a16="http://schemas.microsoft.com/office/drawing/2014/main" id="{D9E76F46-3DD5-4944-9941-2388DC7E4FFD}"/>
              </a:ext>
            </a:extLst>
          </p:cNvPr>
          <p:cNvSpPr txBox="1"/>
          <p:nvPr/>
        </p:nvSpPr>
        <p:spPr>
          <a:xfrm>
            <a:off x="5064369" y="2326955"/>
            <a:ext cx="3713079" cy="3046988"/>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Ubrzanje </a:t>
            </a:r>
            <a:r>
              <a:rPr lang="sr-Latn-RS" sz="2400" b="1" dirty="0" smtClean="0">
                <a:solidFill>
                  <a:srgbClr val="FF0000"/>
                </a:solidFill>
              </a:rPr>
              <a:t>postupka</a:t>
            </a:r>
          </a:p>
          <a:p>
            <a:pPr marL="342900" lvl="0" indent="-342900" algn="just">
              <a:buFont typeface="Arial" panose="020B0604020202020204" pitchFamily="34" charset="0"/>
              <a:buChar char="•"/>
            </a:pP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Na uzajamnu</a:t>
            </a:r>
            <a:r>
              <a:rPr lang="sr-Latn-RS" sz="2400" dirty="0">
                <a:solidFill>
                  <a:srgbClr val="FF0000"/>
                </a:solidFill>
              </a:rPr>
              <a:t> </a:t>
            </a:r>
            <a:r>
              <a:rPr lang="sr-Latn-RS" sz="2400" b="1" dirty="0">
                <a:solidFill>
                  <a:srgbClr val="FF0000"/>
                </a:solidFill>
              </a:rPr>
              <a:t>pravnu pomoć primenjuju se uslovi utvrđeni u ugovorima o uzajamnoj </a:t>
            </a:r>
            <a:r>
              <a:rPr lang="sr-Latn-RS" sz="2400" dirty="0">
                <a:solidFill>
                  <a:srgbClr val="FF0000"/>
                </a:solidFill>
              </a:rPr>
              <a:t> </a:t>
            </a:r>
            <a:r>
              <a:rPr lang="sr-Latn-RS" sz="2400" b="1" dirty="0">
                <a:solidFill>
                  <a:srgbClr val="FF0000"/>
                </a:solidFill>
              </a:rPr>
              <a:t>pravnoj pomoći i domaći zakoni</a:t>
            </a:r>
            <a:endParaRPr lang="en-US" sz="2400" dirty="0">
              <a:solidFill>
                <a:srgbClr val="FF0000"/>
              </a:solidFill>
            </a:endParaRPr>
          </a:p>
        </p:txBody>
      </p:sp>
      <p:sp>
        <p:nvSpPr>
          <p:cNvPr id="19" name="Slide Number Placeholder 1">
            <a:extLst>
              <a:ext uri="{FF2B5EF4-FFF2-40B4-BE49-F238E27FC236}">
                <a16:creationId xmlns=""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
        <p:nvSpPr>
          <p:cNvPr id="20" name="Rectangle 19">
            <a:extLst>
              <a:ext uri="{FF2B5EF4-FFF2-40B4-BE49-F238E27FC236}">
                <a16:creationId xmlns=""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Tree>
    <p:extLst>
      <p:ext uri="{BB962C8B-B14F-4D97-AF65-F5344CB8AC3E}">
        <p14:creationId xmlns:p14="http://schemas.microsoft.com/office/powerpoint/2010/main" val="1322621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22257"/>
            <a:ext cx="4572000" cy="3139321"/>
          </a:xfrm>
          <a:prstGeom prst="rect">
            <a:avLst/>
          </a:prstGeom>
        </p:spPr>
        <p:txBody>
          <a:bodyPr>
            <a:spAutoFit/>
          </a:bodyPr>
          <a:lstStyle/>
          <a:p>
            <a:pPr marL="407988" lvl="0" indent="-407988" algn="just"/>
            <a:r>
              <a:rPr lang="sr-Latn-RS" sz="2200" dirty="0" smtClean="0"/>
              <a:t>5. … </a:t>
            </a:r>
            <a:r>
              <a:rPr lang="sr-Latn-RS" sz="2200" dirty="0"/>
              <a:t>Zamoljenoj strani je dozvoljeno da </a:t>
            </a:r>
            <a:r>
              <a:rPr lang="sr-Latn-RS" sz="2200" b="1" dirty="0"/>
              <a:t>uzajamnu saradnju uslovi postojanjem dvostrane </a:t>
            </a:r>
            <a:r>
              <a:rPr lang="sr-Latn-RS" sz="2200" b="1" dirty="0" err="1"/>
              <a:t>kažnjivosti</a:t>
            </a:r>
            <a:r>
              <a:rPr lang="sr-Latn-RS" sz="2200" b="1" dirty="0"/>
              <a:t>, smatra se da je taj uslov ispunjen... ako je radnja koja je osnova </a:t>
            </a:r>
            <a:r>
              <a:rPr lang="sr-Latn-RS" sz="2200" dirty="0"/>
              <a:t>dela u vezi s kojim se uzajamna pomoć zahteva kvalifikovana kao krivično delo i po njenim zakonima.</a:t>
            </a:r>
            <a:endParaRPr lang="en-US" sz="2200" dirty="0"/>
          </a:p>
        </p:txBody>
      </p:sp>
      <p:sp>
        <p:nvSpPr>
          <p:cNvPr id="16" name="TextBox 15">
            <a:extLst>
              <a:ext uri="{FF2B5EF4-FFF2-40B4-BE49-F238E27FC236}">
                <a16:creationId xmlns="" xmlns:a16="http://schemas.microsoft.com/office/drawing/2014/main" id="{A1D1B9A4-E4CF-45B7-9C59-64BAC1013F7D}"/>
              </a:ext>
            </a:extLst>
          </p:cNvPr>
          <p:cNvSpPr txBox="1"/>
          <p:nvPr/>
        </p:nvSpPr>
        <p:spPr>
          <a:xfrm>
            <a:off x="4660522" y="1750909"/>
            <a:ext cx="4320192" cy="800219"/>
          </a:xfrm>
          <a:prstGeom prst="rect">
            <a:avLst/>
          </a:prstGeom>
          <a:noFill/>
        </p:spPr>
        <p:txBody>
          <a:bodyPr wrap="square">
            <a:spAutoFit/>
          </a:bodyPr>
          <a:lstStyle/>
          <a:p>
            <a:pPr marL="342900" lvl="0" indent="-342900" algn="just">
              <a:buFont typeface="Arial" panose="020B0604020202020204" pitchFamily="34" charset="0"/>
              <a:buChar char="•"/>
            </a:pPr>
            <a:r>
              <a:rPr lang="sr-Latn-RS" sz="2300" b="1" dirty="0">
                <a:solidFill>
                  <a:srgbClr val="FF0000"/>
                </a:solidFill>
              </a:rPr>
              <a:t>Definicija dvostrane </a:t>
            </a:r>
            <a:r>
              <a:rPr lang="sr-Latn-RS" sz="2300" b="1" dirty="0" err="1">
                <a:solidFill>
                  <a:srgbClr val="FF0000"/>
                </a:solidFill>
              </a:rPr>
              <a:t>kažnjivosti</a:t>
            </a:r>
            <a:r>
              <a:rPr lang="sr-Latn-RS" sz="2300" b="1" dirty="0">
                <a:solidFill>
                  <a:srgbClr val="FF0000"/>
                </a:solidFill>
              </a:rPr>
              <a:t> u svrhu uzajamne pomoći</a:t>
            </a:r>
            <a:endParaRPr lang="en-US" sz="2300" dirty="0">
              <a:solidFill>
                <a:srgbClr val="FF0000"/>
              </a:solidFill>
            </a:endParaRPr>
          </a:p>
        </p:txBody>
      </p:sp>
      <p:pic>
        <p:nvPicPr>
          <p:cNvPr id="5" name="Picture 4">
            <a:extLst>
              <a:ext uri="{FF2B5EF4-FFF2-40B4-BE49-F238E27FC236}">
                <a16:creationId xmlns="" xmlns:a16="http://schemas.microsoft.com/office/drawing/2014/main" id="{CDB74488-73EB-3446-AA6A-8E9F5ECFB54D}"/>
              </a:ext>
            </a:extLst>
          </p:cNvPr>
          <p:cNvPicPr>
            <a:picLocks noChangeAspect="1"/>
          </p:cNvPicPr>
          <p:nvPr/>
        </p:nvPicPr>
        <p:blipFill>
          <a:blip r:embed="rId3"/>
          <a:stretch>
            <a:fillRect/>
          </a:stretch>
        </p:blipFill>
        <p:spPr>
          <a:xfrm>
            <a:off x="2976504" y="4194238"/>
            <a:ext cx="3576933" cy="2003082"/>
          </a:xfrm>
          <a:prstGeom prst="rect">
            <a:avLst/>
          </a:prstGeom>
        </p:spPr>
      </p:pic>
      <p:sp>
        <p:nvSpPr>
          <p:cNvPr id="20" name="Slide Number Placeholder 1">
            <a:extLst>
              <a:ext uri="{FF2B5EF4-FFF2-40B4-BE49-F238E27FC236}">
                <a16:creationId xmlns="" xmlns:a16="http://schemas.microsoft.com/office/drawing/2014/main" id="{145768E1-D806-4293-9C6E-0673D7E82CC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
        <p:nvSpPr>
          <p:cNvPr id="21" name="Rectangle 20">
            <a:extLst>
              <a:ext uri="{FF2B5EF4-FFF2-40B4-BE49-F238E27FC236}">
                <a16:creationId xmlns="" xmlns:a16="http://schemas.microsoft.com/office/drawing/2014/main" id="{87E677AD-42EC-40BF-A6B6-B033C679AC70}"/>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Tree>
    <p:extLst>
      <p:ext uri="{BB962C8B-B14F-4D97-AF65-F5344CB8AC3E}">
        <p14:creationId xmlns:p14="http://schemas.microsoft.com/office/powerpoint/2010/main" val="3653552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 xmlns:a16="http://schemas.microsoft.com/office/drawing/2014/main" id="{A0F587E2-1A44-4A6A-BFF8-218D6C9FB3A7}"/>
              </a:ext>
            </a:extLst>
          </p:cNvPr>
          <p:cNvGraphicFramePr/>
          <p:nvPr>
            <p:extLst>
              <p:ext uri="{D42A27DB-BD31-4B8C-83A1-F6EECF244321}">
                <p14:modId xmlns:p14="http://schemas.microsoft.com/office/powerpoint/2010/main" val="1477113308"/>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dirty="0"/>
          </a:p>
        </p:txBody>
      </p:sp>
      <p:sp>
        <p:nvSpPr>
          <p:cNvPr id="19" name="Rectangle 18">
            <a:extLst>
              <a:ext uri="{FF2B5EF4-FFF2-40B4-BE49-F238E27FC236}">
                <a16:creationId xmlns=""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Opšta načela u vezi sa uzajamnom pravnom  pomoći</a:t>
            </a:r>
            <a:endParaRPr lang="en-US" sz="2400" dirty="0"/>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smtClean="0">
                <a:latin typeface="Verdana" panose="020B0604030504040204" pitchFamily="34" charset="0"/>
                <a:ea typeface="Verdana" panose="020B0604030504040204" pitchFamily="34" charset="0"/>
              </a:rPr>
              <a:t>Član </a:t>
            </a:r>
            <a:r>
              <a:rPr lang="en-GB" sz="3200" dirty="0" smtClean="0">
                <a:latin typeface="Verdana" panose="020B0604030504040204" pitchFamily="34" charset="0"/>
                <a:ea typeface="Verdana" panose="020B0604030504040204" pitchFamily="34" charset="0"/>
              </a:rPr>
              <a:t>26</a:t>
            </a:r>
            <a:r>
              <a:rPr lang="sr-Latn-RS"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smtClean="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4708981"/>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u granicama domaćeg prava i bez prethodnog zahteva, </a:t>
            </a:r>
            <a:r>
              <a:rPr lang="sr-Latn-RS" sz="2000" b="1" dirty="0"/>
              <a:t>da drugoj strani ugovornici prosledi informacije do kojih je došla u okviru sopstvenih istraga </a:t>
            </a:r>
            <a:r>
              <a:rPr lang="sr-Latn-RS" sz="2000" dirty="0"/>
              <a:t>ukoliko smatra da bi otkrivanje takvih informacija moglo da pomogne strani ugovornici koja ih prima u pokretanju ili vođenju istraga i postupaka u vezi s krivičnim delima propisanim u skladu sa ovom konvencijom, ili kada bi te informacije mogle da vode upućivanju zahteva te strane </a:t>
            </a:r>
            <a:r>
              <a:rPr lang="sr-Latn-RS" sz="2000" dirty="0" err="1"/>
              <a:t>ugovornice</a:t>
            </a:r>
            <a:r>
              <a:rPr lang="sr-Latn-RS" sz="2000" dirty="0"/>
              <a:t> za uzajamnu saradnju, na osnovu ovog poglavlja.</a:t>
            </a:r>
            <a:endParaRPr lang="en-US" sz="2000" dirty="0"/>
          </a:p>
        </p:txBody>
      </p:sp>
      <p:sp>
        <p:nvSpPr>
          <p:cNvPr id="16" name="TextBox 15">
            <a:extLst>
              <a:ext uri="{FF2B5EF4-FFF2-40B4-BE49-F238E27FC236}">
                <a16:creationId xmlns=""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Ovlašćuje državu koja poseduje informacije da te informacije prosledi drugoj državi bez prethodnog zahteva</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Tree>
    <p:extLst>
      <p:ext uri="{BB962C8B-B14F-4D97-AF65-F5344CB8AC3E}">
        <p14:creationId xmlns:p14="http://schemas.microsoft.com/office/powerpoint/2010/main" val="115687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106706" y="1327587"/>
            <a:ext cx="5842990" cy="5262979"/>
          </a:xfrm>
          <a:prstGeom prst="rect">
            <a:avLst/>
          </a:prstGeom>
        </p:spPr>
        <p:txBody>
          <a:bodyPr wrap="square">
            <a:spAutoFit/>
          </a:bodyPr>
          <a:lstStyle/>
          <a:p>
            <a:pPr marL="342900" lvl="0" indent="-342900" algn="just">
              <a:buFont typeface="Arial" panose="020B0604020202020204" pitchFamily="34" charset="0"/>
              <a:buChar char="•"/>
            </a:pPr>
            <a:r>
              <a:rPr lang="sr-Latn-RS" sz="2400" dirty="0"/>
              <a:t>Razumeti globalnu dimenziju interneta i međunarodnu dimenziju </a:t>
            </a:r>
            <a:r>
              <a:rPr lang="sr-Latn-RS" sz="2400" dirty="0" err="1"/>
              <a:t>visokotehnološkog</a:t>
            </a:r>
            <a:r>
              <a:rPr lang="sr-Latn-RS" sz="2400" dirty="0"/>
              <a:t> kriminala</a:t>
            </a:r>
            <a:endParaRPr lang="en-US" sz="2400" dirty="0"/>
          </a:p>
          <a:p>
            <a:pPr marL="342900" lvl="0" indent="-342900" algn="just">
              <a:buFont typeface="Arial" panose="020B0604020202020204" pitchFamily="34" charset="0"/>
              <a:buChar char="•"/>
            </a:pPr>
            <a:r>
              <a:rPr lang="sr-Latn-RS" sz="2400" dirty="0"/>
              <a:t>Shvatiti izazove </a:t>
            </a:r>
            <a:r>
              <a:rPr lang="sr-Latn-RS" sz="2400" dirty="0" err="1"/>
              <a:t>visokotehnološkog</a:t>
            </a:r>
            <a:r>
              <a:rPr lang="sr-Latn-RS" sz="2400" dirty="0"/>
              <a:t> kriminala u međunarodnom okruženju </a:t>
            </a:r>
            <a:endParaRPr lang="en-US" sz="2400" dirty="0"/>
          </a:p>
          <a:p>
            <a:pPr marL="342900" lvl="0" indent="-342900" algn="just">
              <a:buFont typeface="Arial" panose="020B0604020202020204" pitchFamily="34" charset="0"/>
              <a:buChar char="•"/>
            </a:pPr>
            <a:r>
              <a:rPr lang="sr-Latn-RS" sz="2400" dirty="0"/>
              <a:t>Objasniti važnost međunarodne saradnje i prepoznati raspoložive instrumente za međunarodnu saradnju u oblasti </a:t>
            </a:r>
            <a:r>
              <a:rPr lang="sr-Latn-RS" sz="2400" dirty="0" err="1"/>
              <a:t>visokotehnološkog</a:t>
            </a:r>
            <a:r>
              <a:rPr lang="sr-Latn-RS" sz="2400" dirty="0"/>
              <a:t> kriminala </a:t>
            </a:r>
            <a:endParaRPr lang="en-US" sz="2400" dirty="0"/>
          </a:p>
          <a:p>
            <a:pPr marL="342900" lvl="0" indent="-342900" algn="just">
              <a:buFont typeface="Arial" panose="020B0604020202020204" pitchFamily="34" charset="0"/>
              <a:buChar char="•"/>
            </a:pPr>
            <a:r>
              <a:rPr lang="sr-Latn-RS" sz="2400" dirty="0"/>
              <a:t>Razmatrati Budimpeštansku konvenciju o </a:t>
            </a:r>
            <a:r>
              <a:rPr lang="sr-Latn-RS" sz="2400" dirty="0" err="1"/>
              <a:t>visokotehnološkom</a:t>
            </a:r>
            <a:r>
              <a:rPr lang="sr-Latn-RS" sz="2400" dirty="0"/>
              <a:t> kriminalu i identifikovati njena opšta i posebna načela i članove kojima uređuje pitanje uzajamne pravne pomoći u krivičnim stvarima</a:t>
            </a:r>
            <a:endParaRPr lang="en-US" sz="2400" dirty="0"/>
          </a:p>
        </p:txBody>
      </p:sp>
      <p:pic>
        <p:nvPicPr>
          <p:cNvPr id="7" name="Picture 6">
            <a:extLst>
              <a:ext uri="{FF2B5EF4-FFF2-40B4-BE49-F238E27FC236}">
                <a16:creationId xmlns=""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106706" y="1523099"/>
            <a:ext cx="4572000" cy="4708981"/>
          </a:xfrm>
          <a:prstGeom prst="rect">
            <a:avLst/>
          </a:prstGeom>
        </p:spPr>
        <p:txBody>
          <a:bodyPr>
            <a:spAutoFit/>
          </a:bodyPr>
          <a:lstStyle/>
          <a:p>
            <a:pPr marL="457200" lvl="0" indent="-457200" algn="just"/>
            <a:r>
              <a:rPr lang="sr-Latn-RS" sz="2000" dirty="0" smtClean="0"/>
              <a:t>2. Pre </a:t>
            </a:r>
            <a:r>
              <a:rPr lang="sr-Latn-RS" sz="2000" dirty="0"/>
              <a:t>no što dostavi takve informacije, strana </a:t>
            </a:r>
            <a:r>
              <a:rPr lang="sr-Latn-RS" sz="2000" dirty="0" err="1"/>
              <a:t>ugovornica</a:t>
            </a:r>
            <a:r>
              <a:rPr lang="sr-Latn-RS" sz="2000" dirty="0"/>
              <a:t> koja ih zahteva može zahtevati da one budu </a:t>
            </a:r>
            <a:r>
              <a:rPr lang="sr-Latn-RS" sz="2000" b="1" dirty="0"/>
              <a:t>čuvane u tajnosti i da se mogu koristiti samo pod određenim uslovima</a:t>
            </a:r>
            <a:r>
              <a:rPr lang="sr-Latn-RS" sz="2000" dirty="0"/>
              <a:t>. Ukoliko strana </a:t>
            </a:r>
            <a:r>
              <a:rPr lang="sr-Latn-RS" sz="2000" dirty="0" err="1"/>
              <a:t>ugovornica</a:t>
            </a:r>
            <a:r>
              <a:rPr lang="sr-Latn-RS" sz="2000" dirty="0"/>
              <a:t> koja prima informacije ne može da prihvati takav zahtev, o tome mora da obavesti stranu </a:t>
            </a:r>
            <a:r>
              <a:rPr lang="sr-Latn-RS" sz="2000" dirty="0" err="1"/>
              <a:t>ugovornicu</a:t>
            </a:r>
            <a:r>
              <a:rPr lang="sr-Latn-RS" sz="2000" dirty="0"/>
              <a:t> koja dostavlja informacije, koja nakon toga odlučuje da li će ipak da prosledi te informacije. Ukoliko strana </a:t>
            </a:r>
            <a:r>
              <a:rPr lang="sr-Latn-RS" sz="2000" dirty="0" err="1"/>
              <a:t>ugovornica</a:t>
            </a:r>
            <a:r>
              <a:rPr lang="sr-Latn-RS" sz="2000" dirty="0"/>
              <a:t> prihvati informaciju pod određenim uslovima, ti uslovi su za nju obavezujući.</a:t>
            </a:r>
            <a:endParaRPr lang="en-US" sz="2000" dirty="0"/>
          </a:p>
        </p:txBody>
      </p:sp>
      <p:sp>
        <p:nvSpPr>
          <p:cNvPr id="16" name="TextBox 15">
            <a:extLst>
              <a:ext uri="{FF2B5EF4-FFF2-40B4-BE49-F238E27FC236}">
                <a16:creationId xmlns="" xmlns:a16="http://schemas.microsoft.com/office/drawing/2014/main" id="{5463863A-F2F9-425F-89FB-EA57621A490A}"/>
              </a:ext>
            </a:extLst>
          </p:cNvPr>
          <p:cNvSpPr txBox="1"/>
          <p:nvPr/>
        </p:nvSpPr>
        <p:spPr>
          <a:xfrm>
            <a:off x="4931229" y="2521869"/>
            <a:ext cx="3958761" cy="1785104"/>
          </a:xfrm>
          <a:prstGeom prst="rect">
            <a:avLst/>
          </a:prstGeom>
          <a:noFill/>
        </p:spPr>
        <p:txBody>
          <a:bodyPr wrap="square">
            <a:spAutoFit/>
          </a:bodyPr>
          <a:lstStyle/>
          <a:p>
            <a:pPr marL="342900" lvl="0" indent="-342900" algn="just">
              <a:buFont typeface="Arial" panose="020B0604020202020204" pitchFamily="34" charset="0"/>
              <a:buChar char="•"/>
            </a:pPr>
            <a:r>
              <a:rPr lang="sr-Latn-RS" sz="2200" b="1" dirty="0">
                <a:solidFill>
                  <a:srgbClr val="FF0000"/>
                </a:solidFill>
              </a:rPr>
              <a:t>Strana </a:t>
            </a:r>
            <a:r>
              <a:rPr lang="sr-Latn-RS" sz="2200" b="1" dirty="0" err="1">
                <a:solidFill>
                  <a:srgbClr val="FF0000"/>
                </a:solidFill>
              </a:rPr>
              <a:t>ugovornica</a:t>
            </a:r>
            <a:r>
              <a:rPr lang="sr-Latn-RS" sz="2200" b="1" dirty="0">
                <a:solidFill>
                  <a:srgbClr val="FF0000"/>
                </a:solidFill>
              </a:rPr>
              <a:t> prosleđuje slučajne informacije samo ako će te osetljive informacije biti čuvane u tajnosti</a:t>
            </a:r>
            <a:endParaRPr lang="en-US" sz="2200" dirty="0">
              <a:solidFill>
                <a:srgbClr val="FF0000"/>
              </a:solidFill>
            </a:endParaRPr>
          </a:p>
        </p:txBody>
      </p:sp>
      <p:sp>
        <p:nvSpPr>
          <p:cNvPr id="20" name="Slide Number Placeholder 1">
            <a:extLst>
              <a:ext uri="{FF2B5EF4-FFF2-40B4-BE49-F238E27FC236}">
                <a16:creationId xmlns=""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dirty="0"/>
          </a:p>
        </p:txBody>
      </p:sp>
      <p:sp>
        <p:nvSpPr>
          <p:cNvPr id="21" name="Rectangle 20">
            <a:extLst>
              <a:ext uri="{FF2B5EF4-FFF2-40B4-BE49-F238E27FC236}">
                <a16:creationId xmlns=""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a:latin typeface="Verdana" panose="020B0604030504040204" pitchFamily="34" charset="0"/>
                <a:ea typeface="Verdana" panose="020B0604030504040204" pitchFamily="34" charset="0"/>
              </a:rPr>
              <a:t>Član </a:t>
            </a:r>
            <a:r>
              <a:rPr lang="en-GB" sz="3200" dirty="0">
                <a:latin typeface="Verdana" panose="020B0604030504040204" pitchFamily="34" charset="0"/>
                <a:ea typeface="Verdana" panose="020B0604030504040204" pitchFamily="34" charset="0"/>
              </a:rPr>
              <a:t>26</a:t>
            </a:r>
            <a:r>
              <a:rPr lang="sr-Latn-RS" sz="3200" dirty="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83579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 xmlns:a16="http://schemas.microsoft.com/office/drawing/2014/main" id="{77F675A6-2D60-41E4-9319-258232C26433}"/>
              </a:ext>
            </a:extLst>
          </p:cNvPr>
          <p:cNvGraphicFramePr/>
          <p:nvPr>
            <p:extLst>
              <p:ext uri="{D42A27DB-BD31-4B8C-83A1-F6EECF244321}">
                <p14:modId xmlns:p14="http://schemas.microsoft.com/office/powerpoint/2010/main" val="2188894410"/>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 xmlns:a16="http://schemas.microsoft.com/office/drawing/2014/main"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dirty="0">
                <a:latin typeface="Verdana" panose="020B0604030504040204" pitchFamily="34" charset="0"/>
                <a:ea typeface="Verdana" panose="020B0604030504040204" pitchFamily="34" charset="0"/>
              </a:rPr>
              <a:t>Član </a:t>
            </a:r>
            <a:r>
              <a:rPr lang="en-GB" sz="3200" dirty="0">
                <a:latin typeface="Verdana" panose="020B0604030504040204" pitchFamily="34" charset="0"/>
                <a:ea typeface="Verdana" panose="020B0604030504040204" pitchFamily="34" charset="0"/>
              </a:rPr>
              <a:t>26</a:t>
            </a:r>
            <a:r>
              <a:rPr lang="sr-Latn-RS" sz="3200" dirty="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a:p>
            <a:pPr algn="r">
              <a:lnSpc>
                <a:spcPct val="80000"/>
              </a:lnSpc>
            </a:pPr>
            <a:r>
              <a:rPr lang="sr-Latn-RS" sz="3200" dirty="0">
                <a:latin typeface="Verdana" panose="020B0604030504040204" pitchFamily="34" charset="0"/>
                <a:ea typeface="Verdana" panose="020B0604030504040204" pitchFamily="34" charset="0"/>
              </a:rPr>
              <a:t>Slučajne informacije</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800" dirty="0" smtClean="0">
                <a:ea typeface="Verdana" panose="020B0604030504040204" pitchFamily="34" charset="0"/>
              </a:rPr>
              <a:t>Član</a:t>
            </a:r>
            <a:r>
              <a:rPr lang="en-GB" sz="2800" dirty="0" smtClean="0">
                <a:ea typeface="Verdana" panose="020B0604030504040204" pitchFamily="34" charset="0"/>
              </a:rPr>
              <a:t> 27</a:t>
            </a:r>
            <a:r>
              <a:rPr lang="sr-Latn-RS" sz="2800" dirty="0" smtClean="0">
                <a:ea typeface="Verdana" panose="020B0604030504040204" pitchFamily="34" charset="0"/>
              </a:rPr>
              <a:t>.</a:t>
            </a:r>
            <a:endParaRPr lang="en-GB" sz="2800" dirty="0">
              <a:ea typeface="Verdana" panose="020B0604030504040204" pitchFamily="34" charset="0"/>
            </a:endParaRPr>
          </a:p>
          <a:p>
            <a:pPr algn="r">
              <a:lnSpc>
                <a:spcPct val="80000"/>
              </a:lnSpc>
            </a:pPr>
            <a:r>
              <a:rPr lang="sr-Latn-RS" sz="2800" dirty="0"/>
              <a:t>Postupci koji se odnose na zahteve za uzajamnu pravnu pomoć</a:t>
            </a:r>
            <a:r>
              <a:rPr lang="en-GB" sz="2800" dirty="0" smtClean="0">
                <a:ea typeface="Verdana" panose="020B0604030504040204" pitchFamily="34" charset="0"/>
              </a:rPr>
              <a:t>…</a:t>
            </a:r>
            <a:endParaRPr lang="en-GB" sz="2800" dirty="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30068"/>
            <a:ext cx="4572000" cy="4093428"/>
          </a:xfrm>
          <a:prstGeom prst="rect">
            <a:avLst/>
          </a:prstGeom>
        </p:spPr>
        <p:txBody>
          <a:bodyPr>
            <a:spAutoFit/>
          </a:bodyPr>
          <a:lstStyle/>
          <a:p>
            <a:pPr marL="342900" lvl="0" indent="-342900"/>
            <a:r>
              <a:rPr lang="sr-Latn-RS" sz="2000" dirty="0" smtClean="0"/>
              <a:t>2. a</a:t>
            </a:r>
            <a:r>
              <a:rPr lang="sr-Latn-RS" sz="2000" dirty="0"/>
              <a:t>) </a:t>
            </a:r>
            <a:r>
              <a:rPr lang="sr-Latn-RS" sz="2000" b="1" dirty="0"/>
              <a:t>Svaka strana </a:t>
            </a:r>
            <a:r>
              <a:rPr lang="sr-Latn-RS" sz="2000" b="1" dirty="0" err="1"/>
              <a:t>ugovornica</a:t>
            </a:r>
            <a:r>
              <a:rPr lang="sr-Latn-RS" sz="2000" b="1" dirty="0"/>
              <a:t> imenuje centralni organ ili organe </a:t>
            </a:r>
            <a:r>
              <a:rPr lang="sr-Latn-RS" sz="2000" dirty="0"/>
              <a:t>odgovorne za slanje i odgovaranje na zahteve za uzajamnu pomoć, izvršavanje ili </a:t>
            </a:r>
            <a:r>
              <a:rPr lang="sr-Latn-RS" sz="2000" dirty="0" err="1"/>
              <a:t>prosleđivanje</a:t>
            </a:r>
            <a:r>
              <a:rPr lang="sr-Latn-RS" sz="2000" dirty="0"/>
              <a:t> organima nadležnim za njihovo izvršenje. </a:t>
            </a:r>
            <a:endParaRPr lang="en-US" sz="2000" dirty="0"/>
          </a:p>
          <a:p>
            <a:pPr marL="228600"/>
            <a:r>
              <a:rPr lang="es-CL" sz="2000" dirty="0" smtClean="0"/>
              <a:t>b</a:t>
            </a:r>
            <a:r>
              <a:rPr lang="es-CL" sz="2000" dirty="0"/>
              <a:t>) </a:t>
            </a:r>
            <a:r>
              <a:rPr lang="sr-Latn-RS" sz="2000" b="1" dirty="0"/>
              <a:t>Centralni organi međusobno komuniciraju direktno</a:t>
            </a:r>
            <a:r>
              <a:rPr lang="es-CL" sz="2000" dirty="0"/>
              <a:t>;</a:t>
            </a:r>
            <a:endParaRPr lang="en-US" sz="2000" dirty="0"/>
          </a:p>
          <a:p>
            <a:pPr marL="228600" indent="-228600"/>
            <a:r>
              <a:rPr lang="sr-Latn-RS" sz="2000" dirty="0" smtClean="0"/>
              <a:t>3. Zahtevi </a:t>
            </a:r>
            <a:r>
              <a:rPr lang="sr-Latn-RS" sz="2000" b="1" dirty="0"/>
              <a:t>za uzajamnu pomoć</a:t>
            </a:r>
            <a:r>
              <a:rPr lang="sr-Latn-RS" sz="2000" dirty="0"/>
              <a:t> na osnovu ovog člana, </a:t>
            </a:r>
            <a:r>
              <a:rPr lang="sr-Latn-RS" sz="2000" b="1" dirty="0"/>
              <a:t>izvršavaju se u skladu sa postupcima koje odredi strana molilja, izuzev ukoliko su u suprotnosti sa zakonima zamoljene strane</a:t>
            </a:r>
            <a:r>
              <a:rPr lang="es-CL" sz="2000" dirty="0"/>
              <a:t>.</a:t>
            </a:r>
            <a:endParaRPr lang="en-US" sz="1950" dirty="0"/>
          </a:p>
        </p:txBody>
      </p:sp>
      <p:sp>
        <p:nvSpPr>
          <p:cNvPr id="16" name="TextBox 15">
            <a:extLst>
              <a:ext uri="{FF2B5EF4-FFF2-40B4-BE49-F238E27FC236}">
                <a16:creationId xmlns="" xmlns:a16="http://schemas.microsoft.com/office/drawing/2014/main" id="{16FE3329-51E5-474A-9117-C35827CFA84A}"/>
              </a:ext>
            </a:extLst>
          </p:cNvPr>
          <p:cNvSpPr txBox="1"/>
          <p:nvPr/>
        </p:nvSpPr>
        <p:spPr>
          <a:xfrm>
            <a:off x="5176158" y="1646210"/>
            <a:ext cx="3481216" cy="3046988"/>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Određivanje centralnog organa i uspostavljanje direktnog kontakta</a:t>
            </a: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Uzajamna pomoć odvija se kroz primenu relevantnih ugovora</a:t>
            </a:r>
            <a:endParaRPr lang="en-US" sz="2400" dirty="0">
              <a:solidFill>
                <a:srgbClr val="FF0000"/>
              </a:solidFill>
            </a:endParaRP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dirty="0"/>
          </a:p>
        </p:txBody>
      </p:sp>
    </p:spTree>
    <p:extLst>
      <p:ext uri="{BB962C8B-B14F-4D97-AF65-F5344CB8AC3E}">
        <p14:creationId xmlns:p14="http://schemas.microsoft.com/office/powerpoint/2010/main" val="173473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238342" y="1212671"/>
            <a:ext cx="4572000" cy="4401205"/>
          </a:xfrm>
          <a:prstGeom prst="rect">
            <a:avLst/>
          </a:prstGeom>
        </p:spPr>
        <p:txBody>
          <a:bodyPr>
            <a:spAutoFit/>
          </a:bodyPr>
          <a:lstStyle/>
          <a:p>
            <a:pPr marL="293688" lvl="0"/>
            <a:r>
              <a:rPr lang="sr-Latn-RS" sz="2000" b="1" dirty="0" smtClean="0"/>
              <a:t>4. Zamoljena </a:t>
            </a:r>
            <a:r>
              <a:rPr lang="sr-Latn-RS" sz="2000" b="1" dirty="0"/>
              <a:t>strana </a:t>
            </a:r>
            <a:r>
              <a:rPr lang="sr-Latn-RS" sz="2000" dirty="0"/>
              <a:t>može da, pored osnova za odbijanje propisanih u članu 25. stav 4. </a:t>
            </a:r>
            <a:r>
              <a:rPr lang="sr-Latn-RS" sz="2000" b="1" dirty="0"/>
              <a:t>odbije pomoć u slučajevima</a:t>
            </a:r>
            <a:r>
              <a:rPr lang="es-CL" sz="2000" dirty="0"/>
              <a:t>: </a:t>
            </a:r>
            <a:endParaRPr lang="en-US" sz="2000" dirty="0"/>
          </a:p>
          <a:p>
            <a:pPr marL="571500" indent="-571500"/>
            <a:r>
              <a:rPr lang="es-CL" sz="2000" dirty="0"/>
              <a:t>	a) </a:t>
            </a:r>
            <a:r>
              <a:rPr lang="sr-Latn-RS" sz="2000" dirty="0"/>
              <a:t>ako se zahtev odnosi na delo koje </a:t>
            </a:r>
            <a:r>
              <a:rPr lang="sr-Latn-RS" sz="2000" b="1" dirty="0"/>
              <a:t>zamoljena strana smatra političkim deliktom ili delom koje je povezano sa političkim deliktom</a:t>
            </a:r>
            <a:r>
              <a:rPr lang="es-CL" sz="2000" dirty="0"/>
              <a:t>, 	</a:t>
            </a:r>
            <a:r>
              <a:rPr lang="sr-Latn-RS" sz="2000" dirty="0"/>
              <a:t>ili</a:t>
            </a:r>
            <a:endParaRPr lang="en-US" sz="2000" dirty="0"/>
          </a:p>
          <a:p>
            <a:pPr marL="571500" indent="-571500"/>
            <a:r>
              <a:rPr lang="es-CL" sz="2000" dirty="0"/>
              <a:t>	b) </a:t>
            </a:r>
            <a:r>
              <a:rPr lang="sr-Latn-RS" sz="2000" dirty="0"/>
              <a:t>ako smatra da izvršenje zahteva </a:t>
            </a:r>
            <a:r>
              <a:rPr lang="sr-Latn-RS" sz="2000" b="1" dirty="0"/>
              <a:t>verovatno može da ugrozi njen suverenitet, bezbednost, javni poredak (</a:t>
            </a:r>
            <a:r>
              <a:rPr lang="es-CL" sz="2000" b="1" i="1" dirty="0" err="1"/>
              <a:t>ordre</a:t>
            </a:r>
            <a:r>
              <a:rPr lang="es-CL" sz="2000" b="1" i="1" dirty="0"/>
              <a:t> 	</a:t>
            </a:r>
            <a:r>
              <a:rPr lang="es-CL" sz="2000" b="1" i="1" dirty="0" err="1"/>
              <a:t>public</a:t>
            </a:r>
            <a:r>
              <a:rPr lang="sr-Latn-RS" sz="2000" b="1" i="1" dirty="0"/>
              <a:t>) </a:t>
            </a:r>
            <a:r>
              <a:rPr lang="sr-Latn-RS" sz="2000" b="1" dirty="0"/>
              <a:t>ili druge bitne interese. </a:t>
            </a:r>
            <a:endParaRPr lang="en-US" sz="2000" dirty="0"/>
          </a:p>
          <a:p>
            <a:pPr marL="457200" indent="-457200" algn="just"/>
            <a:endParaRPr lang="en-US" sz="2000" dirty="0"/>
          </a:p>
        </p:txBody>
      </p:sp>
      <p:sp>
        <p:nvSpPr>
          <p:cNvPr id="16" name="TextBox 15">
            <a:extLst>
              <a:ext uri="{FF2B5EF4-FFF2-40B4-BE49-F238E27FC236}">
                <a16:creationId xmlns="" xmlns:a16="http://schemas.microsoft.com/office/drawing/2014/main" id="{EF3BAE96-3500-4DD7-9AB2-2ADC882B625D}"/>
              </a:ext>
            </a:extLst>
          </p:cNvPr>
          <p:cNvSpPr txBox="1"/>
          <p:nvPr/>
        </p:nvSpPr>
        <p:spPr>
          <a:xfrm>
            <a:off x="5122436" y="1720555"/>
            <a:ext cx="3783222" cy="2677656"/>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Pomoć se može odbiti po osnovima koji su utvrđeni u članu </a:t>
            </a:r>
            <a:r>
              <a:rPr lang="es-CL" sz="2400" b="1" dirty="0">
                <a:solidFill>
                  <a:srgbClr val="FF0000"/>
                </a:solidFill>
              </a:rPr>
              <a:t>25</a:t>
            </a:r>
            <a:r>
              <a:rPr lang="sr-Latn-RS" sz="2400" b="1" dirty="0">
                <a:solidFill>
                  <a:srgbClr val="FF0000"/>
                </a:solidFill>
              </a:rPr>
              <a:t>.</a:t>
            </a: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To nije toliko ekspanzivno da se na taj način stvara potencijal za kategoričko odbijanje pomoći</a:t>
            </a:r>
            <a:endParaRPr lang="en-US" sz="2400" dirty="0">
              <a:solidFill>
                <a:srgbClr val="FF0000"/>
              </a:solidFill>
            </a:endParaRPr>
          </a:p>
        </p:txBody>
      </p:sp>
      <p:sp>
        <p:nvSpPr>
          <p:cNvPr id="19" name="Slide Number Placeholder 1">
            <a:extLst>
              <a:ext uri="{FF2B5EF4-FFF2-40B4-BE49-F238E27FC236}">
                <a16:creationId xmlns="" xmlns:a16="http://schemas.microsoft.com/office/drawing/2014/main" id="{CFB90D1D-B405-45B1-A4A4-118A1946F0FD}"/>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33</a:t>
            </a:fld>
            <a:endParaRPr lang="en-GB" dirty="0"/>
          </a:p>
        </p:txBody>
      </p:sp>
      <p:sp>
        <p:nvSpPr>
          <p:cNvPr id="20" name="Rectangle 19">
            <a:extLst>
              <a:ext uri="{FF2B5EF4-FFF2-40B4-BE49-F238E27FC236}">
                <a16:creationId xmlns="" xmlns:a16="http://schemas.microsoft.com/office/drawing/2014/main" id="{8B93BB03-92B3-4E1A-9FB8-78640DBBECC3}"/>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uzajamnu pravnu pomoć</a:t>
            </a:r>
            <a:r>
              <a:rPr lang="es-CL" sz="2400" dirty="0"/>
              <a:t>…</a:t>
            </a:r>
            <a:endParaRPr lang="en-US" sz="2400" dirty="0"/>
          </a:p>
        </p:txBody>
      </p:sp>
    </p:spTree>
    <p:extLst>
      <p:ext uri="{BB962C8B-B14F-4D97-AF65-F5344CB8AC3E}">
        <p14:creationId xmlns:p14="http://schemas.microsoft.com/office/powerpoint/2010/main" val="1239444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523099"/>
            <a:ext cx="4572000" cy="3170099"/>
          </a:xfrm>
          <a:prstGeom prst="rect">
            <a:avLst/>
          </a:prstGeom>
        </p:spPr>
        <p:txBody>
          <a:bodyPr>
            <a:spAutoFit/>
          </a:bodyPr>
          <a:lstStyle/>
          <a:p>
            <a:pPr marL="293688" lvl="0" indent="-293688" algn="just"/>
            <a:r>
              <a:rPr lang="sr-Latn-RS" sz="2000" dirty="0" smtClean="0"/>
              <a:t>7. Zamoljena </a:t>
            </a:r>
            <a:r>
              <a:rPr lang="sr-Latn-RS" sz="2000" dirty="0"/>
              <a:t>strana </a:t>
            </a:r>
            <a:r>
              <a:rPr lang="sr-Latn-RS" sz="2000" b="1" dirty="0"/>
              <a:t>odmah obaveštava stranu molilju o ishodu izvršenja</a:t>
            </a:r>
            <a:r>
              <a:rPr lang="sr-Latn-RS" sz="2000" dirty="0"/>
              <a:t> zahteva za pomoć…</a:t>
            </a:r>
            <a:endParaRPr lang="en-US" sz="2000" dirty="0"/>
          </a:p>
          <a:p>
            <a:pPr marL="293688" lvl="0" indent="-293688" algn="just"/>
            <a:r>
              <a:rPr lang="sr-Latn-RS" sz="2000" dirty="0" smtClean="0"/>
              <a:t>8. Strana </a:t>
            </a:r>
            <a:r>
              <a:rPr lang="sr-Latn-RS" sz="2000" dirty="0"/>
              <a:t>molilja može da traži da </a:t>
            </a:r>
            <a:r>
              <a:rPr lang="sr-Latn-RS" sz="2000" b="1" dirty="0"/>
              <a:t>zamoljena strana čuva u tajnosti </a:t>
            </a:r>
            <a:r>
              <a:rPr lang="sr-Latn-RS" sz="2000" dirty="0"/>
              <a:t>postojanje zahteva... do stepena koji je neophodan da bi zahtev mogao da se izvrši. Ukoliko zamoljena strana </a:t>
            </a:r>
            <a:r>
              <a:rPr lang="sr-Latn-RS" sz="2000" b="1" dirty="0"/>
              <a:t>ne može da ispuni zahtev... o tome odmah obaveštava stranu molilju</a:t>
            </a:r>
            <a:r>
              <a:rPr lang="es-CL" sz="2000" dirty="0"/>
              <a:t>...</a:t>
            </a:r>
            <a:endParaRPr lang="en-US" sz="2000" dirty="0"/>
          </a:p>
        </p:txBody>
      </p:sp>
      <p:sp>
        <p:nvSpPr>
          <p:cNvPr id="16" name="TextBox 15">
            <a:extLst>
              <a:ext uri="{FF2B5EF4-FFF2-40B4-BE49-F238E27FC236}">
                <a16:creationId xmlns="" xmlns:a16="http://schemas.microsoft.com/office/drawing/2014/main" id="{771DDDF6-C7C7-4DD3-B7C2-5DC5F4608815}"/>
              </a:ext>
            </a:extLst>
          </p:cNvPr>
          <p:cNvSpPr txBox="1"/>
          <p:nvPr/>
        </p:nvSpPr>
        <p:spPr>
          <a:xfrm>
            <a:off x="4905530" y="1472308"/>
            <a:ext cx="3871918" cy="3046988"/>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Strana molilja mora biti odmah obaveštena o ishodu zahteva</a:t>
            </a: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Omogućava se strani molilji da zatraži da zamoljena strana čuva u tajnosti postojanje i sadržaj zahteva</a:t>
            </a:r>
            <a:endParaRPr lang="en-US" sz="2400" dirty="0">
              <a:solidFill>
                <a:srgbClr val="FF0000"/>
              </a:solidFill>
            </a:endParaRPr>
          </a:p>
        </p:txBody>
      </p:sp>
      <p:sp>
        <p:nvSpPr>
          <p:cNvPr id="12" name="Rectangle 11">
            <a:extLst>
              <a:ext uri="{FF2B5EF4-FFF2-40B4-BE49-F238E27FC236}">
                <a16:creationId xmlns="" xmlns:a16="http://schemas.microsoft.com/office/drawing/2014/main" id="{A8431453-9585-49B9-93C6-6C2A1841BBDA}"/>
              </a:ext>
            </a:extLst>
          </p:cNvPr>
          <p:cNvSpPr/>
          <p:nvPr/>
        </p:nvSpPr>
        <p:spPr>
          <a:xfrm>
            <a:off x="1677880" y="-27384"/>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a:t>
            </a:r>
            <a:r>
              <a:rPr lang="sr-Latn-RS" sz="2400" dirty="0" smtClean="0"/>
              <a:t>uzajamnu pravnu </a:t>
            </a:r>
            <a:r>
              <a:rPr lang="sr-Latn-RS" sz="2400" dirty="0"/>
              <a:t>pomoć</a:t>
            </a:r>
            <a:r>
              <a:rPr lang="es-CL" sz="2400" dirty="0"/>
              <a:t>…</a:t>
            </a:r>
            <a:endParaRPr lang="en-US" sz="2400" dirty="0"/>
          </a:p>
        </p:txBody>
      </p:sp>
      <p:sp>
        <p:nvSpPr>
          <p:cNvPr id="19" name="Slide Number Placeholder 1">
            <a:extLst>
              <a:ext uri="{FF2B5EF4-FFF2-40B4-BE49-F238E27FC236}">
                <a16:creationId xmlns="" xmlns:a16="http://schemas.microsoft.com/office/drawing/2014/main" id="{24D1A84A-188A-43EE-A2C1-F0243F951C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dirty="0"/>
          </a:p>
        </p:txBody>
      </p:sp>
    </p:spTree>
    <p:extLst>
      <p:ext uri="{BB962C8B-B14F-4D97-AF65-F5344CB8AC3E}">
        <p14:creationId xmlns:p14="http://schemas.microsoft.com/office/powerpoint/2010/main" val="139266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84545"/>
            <a:ext cx="4572000" cy="4401205"/>
          </a:xfrm>
          <a:prstGeom prst="rect">
            <a:avLst/>
          </a:prstGeom>
        </p:spPr>
        <p:txBody>
          <a:bodyPr>
            <a:spAutoFit/>
          </a:bodyPr>
          <a:lstStyle/>
          <a:p>
            <a:pPr marL="457200" lvl="0" indent="-457200"/>
            <a:r>
              <a:rPr lang="sr-Latn-RS" sz="2000" dirty="0" smtClean="0"/>
              <a:t>9. a</a:t>
            </a:r>
            <a:r>
              <a:rPr lang="sr-Latn-RS" sz="2000" dirty="0"/>
              <a:t>) U hitnim slučajevima, zahtev za uzajamnu pomoć ili obaveštenja… </a:t>
            </a:r>
            <a:r>
              <a:rPr lang="sr-Latn-RS" sz="2000" b="1" dirty="0"/>
              <a:t>mogu direktno da pošalju odgovarajućim nadležnim organima zamoljene strane</a:t>
            </a:r>
            <a:r>
              <a:rPr lang="sr-Latn-RS" sz="2000" dirty="0"/>
              <a:t>… poslati kopiju zahteva centralnom organu</a:t>
            </a:r>
            <a:r>
              <a:rPr lang="sr-Latn-RS" sz="2000" dirty="0" smtClean="0"/>
              <a:t>...;</a:t>
            </a:r>
          </a:p>
          <a:p>
            <a:pPr marL="522288" indent="-228600"/>
            <a:r>
              <a:rPr lang="sr-Latn-RS" sz="2000" dirty="0" smtClean="0"/>
              <a:t>b</a:t>
            </a:r>
            <a:r>
              <a:rPr lang="sr-Latn-RS" sz="2000" dirty="0"/>
              <a:t>) Svaki zahtev ili obaveštenje iz ovog stava 	</a:t>
            </a:r>
            <a:r>
              <a:rPr lang="sr-Latn-RS" sz="2000" b="1" dirty="0"/>
              <a:t>može da se sprovede preko Međunarodne organizacije kriminalističke policije (</a:t>
            </a:r>
            <a:r>
              <a:rPr lang="sr-Latn-RS" sz="2000" b="1" dirty="0" err="1"/>
              <a:t>Interpol</a:t>
            </a:r>
            <a:r>
              <a:rPr lang="sr-Latn-RS" sz="2000" b="1" dirty="0"/>
              <a:t>)</a:t>
            </a:r>
            <a:r>
              <a:rPr lang="sr-Latn-RS" sz="2000" dirty="0"/>
              <a:t>;</a:t>
            </a:r>
            <a:endParaRPr lang="en-US" sz="2000" dirty="0"/>
          </a:p>
          <a:p>
            <a:pPr marL="522288" indent="-228600"/>
            <a:r>
              <a:rPr lang="sr-Latn-RS" sz="2000" dirty="0" smtClean="0"/>
              <a:t>d</a:t>
            </a:r>
            <a:r>
              <a:rPr lang="sr-Latn-RS" sz="2000" dirty="0"/>
              <a:t>) Zahteve ili obaveštenja… </a:t>
            </a:r>
            <a:r>
              <a:rPr lang="sr-Latn-RS" sz="2000" b="1" dirty="0"/>
              <a:t>koji za sobom ne povlače mere prinude, nadležni organi mogu da direktno upute… </a:t>
            </a:r>
            <a:endParaRPr lang="en-US" sz="2000" dirty="0"/>
          </a:p>
        </p:txBody>
      </p:sp>
      <p:sp>
        <p:nvSpPr>
          <p:cNvPr id="16" name="TextBox 15">
            <a:extLst>
              <a:ext uri="{FF2B5EF4-FFF2-40B4-BE49-F238E27FC236}">
                <a16:creationId xmlns="" xmlns:a16="http://schemas.microsoft.com/office/drawing/2014/main" id="{9DB149C2-1A12-4027-BEFF-CE6339B449DA}"/>
              </a:ext>
            </a:extLst>
          </p:cNvPr>
          <p:cNvSpPr txBox="1"/>
          <p:nvPr/>
        </p:nvSpPr>
        <p:spPr>
          <a:xfrm>
            <a:off x="4889939" y="2015542"/>
            <a:ext cx="4132517" cy="2308324"/>
          </a:xfrm>
          <a:prstGeom prst="rect">
            <a:avLst/>
          </a:prstGeom>
          <a:noFill/>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Zahteve mogu poslati direktno sudije i tužioci strane molilje sudijama i tužiocima zamoljene </a:t>
            </a:r>
            <a:r>
              <a:rPr lang="sr-Latn-RS" sz="2400" b="1" dirty="0" smtClean="0">
                <a:solidFill>
                  <a:srgbClr val="FF0000"/>
                </a:solidFill>
              </a:rPr>
              <a:t>strane</a:t>
            </a:r>
          </a:p>
          <a:p>
            <a:pPr marL="342900" lvl="0" indent="-342900" algn="just">
              <a:buFont typeface="Arial" panose="020B0604020202020204" pitchFamily="34" charset="0"/>
              <a:buChar char="•"/>
            </a:pPr>
            <a:endParaRPr lang="en-US" sz="2400" dirty="0">
              <a:solidFill>
                <a:srgbClr val="FF0000"/>
              </a:solidFill>
            </a:endParaRPr>
          </a:p>
          <a:p>
            <a:pPr marL="342900" lvl="0" indent="-342900" algn="just">
              <a:buFont typeface="Arial" panose="020B0604020202020204" pitchFamily="34" charset="0"/>
              <a:buChar char="•"/>
            </a:pPr>
            <a:r>
              <a:rPr lang="sr-Latn-RS" sz="2400" b="1" dirty="0">
                <a:solidFill>
                  <a:srgbClr val="FF0000"/>
                </a:solidFill>
              </a:rPr>
              <a:t>Korišćenje kanala </a:t>
            </a:r>
            <a:r>
              <a:rPr lang="sr-Latn-RS" sz="2400" b="1" dirty="0" err="1">
                <a:solidFill>
                  <a:srgbClr val="FF0000"/>
                </a:solidFill>
              </a:rPr>
              <a:t>Interpola</a:t>
            </a:r>
            <a:endParaRPr lang="en-US" sz="2400" dirty="0">
              <a:solidFill>
                <a:srgbClr val="FF0000"/>
              </a:solidFill>
            </a:endParaRPr>
          </a:p>
        </p:txBody>
      </p:sp>
      <p:sp>
        <p:nvSpPr>
          <p:cNvPr id="19" name="Slide Number Placeholder 1">
            <a:extLst>
              <a:ext uri="{FF2B5EF4-FFF2-40B4-BE49-F238E27FC236}">
                <a16:creationId xmlns=""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dirty="0"/>
          </a:p>
        </p:txBody>
      </p:sp>
      <p:sp>
        <p:nvSpPr>
          <p:cNvPr id="20" name="Rectangle 19">
            <a:extLst>
              <a:ext uri="{FF2B5EF4-FFF2-40B4-BE49-F238E27FC236}">
                <a16:creationId xmlns=""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uzajamnu pravnu pomoć</a:t>
            </a:r>
            <a:r>
              <a:rPr lang="es-CL" sz="2400" dirty="0"/>
              <a:t>…</a:t>
            </a:r>
            <a:endParaRPr lang="en-GB" sz="24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947905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 xmlns:a16="http://schemas.microsoft.com/office/drawing/2014/main" id="{C34A32F7-EAA0-4D66-BCA0-E3CA6C2BEB7E}"/>
              </a:ext>
            </a:extLst>
          </p:cNvPr>
          <p:cNvGraphicFramePr/>
          <p:nvPr>
            <p:extLst>
              <p:ext uri="{D42A27DB-BD31-4B8C-83A1-F6EECF244321}">
                <p14:modId xmlns:p14="http://schemas.microsoft.com/office/powerpoint/2010/main" val="3988031968"/>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dirty="0"/>
          </a:p>
        </p:txBody>
      </p:sp>
      <p:sp>
        <p:nvSpPr>
          <p:cNvPr id="16" name="Rectangle 15">
            <a:extLst>
              <a:ext uri="{FF2B5EF4-FFF2-40B4-BE49-F238E27FC236}">
                <a16:creationId xmlns=""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a:t>
            </a:r>
            <a:r>
              <a:rPr lang="es-CL" sz="2400" dirty="0"/>
              <a:t> 27</a:t>
            </a:r>
            <a:r>
              <a:rPr lang="sr-Latn-RS" sz="2400" dirty="0"/>
              <a:t>.</a:t>
            </a:r>
            <a:endParaRPr lang="en-US" sz="2400" dirty="0"/>
          </a:p>
          <a:p>
            <a:pPr algn="r"/>
            <a:r>
              <a:rPr lang="sr-Latn-RS" sz="2400" dirty="0"/>
              <a:t>Postupci koji se odnose na zahteve za uzajamnu pravnu pomoć</a:t>
            </a:r>
            <a:r>
              <a:rPr lang="es-CL" sz="2400" dirty="0"/>
              <a:t>…</a:t>
            </a:r>
            <a:endParaRPr lang="en-US" sz="2400" dirty="0"/>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37</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56754"/>
            <a:ext cx="8525021" cy="1569660"/>
          </a:xfrm>
          <a:prstGeom prst="rect">
            <a:avLst/>
          </a:prstGeom>
        </p:spPr>
        <p:txBody>
          <a:bodyPr wrap="square">
            <a:spAutoFit/>
          </a:bodyPr>
          <a:lstStyle/>
          <a:p>
            <a:r>
              <a:rPr lang="sr-Latn-RS" sz="3200" b="1" dirty="0"/>
              <a:t>Posebne odredbe o uzajamnoj pravnoj pomoći u Konvenciji Saveta Evrope o </a:t>
            </a:r>
            <a:r>
              <a:rPr lang="sr-Latn-RS" sz="3200" b="1" dirty="0" err="1"/>
              <a:t>visokotehnološkom</a:t>
            </a:r>
            <a:r>
              <a:rPr lang="sr-Latn-RS" sz="3200" b="1" dirty="0"/>
              <a:t> kriminalu</a:t>
            </a:r>
            <a:endParaRPr lang="en-US" sz="3200" dirty="0"/>
          </a:p>
        </p:txBody>
      </p:sp>
      <p:sp>
        <p:nvSpPr>
          <p:cNvPr id="11" name="Text Placeholder 2">
            <a:extLst>
              <a:ext uri="{FF2B5EF4-FFF2-40B4-BE49-F238E27FC236}">
                <a16:creationId xmlns=""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2" name="Slide Number Placeholder 1">
            <a:extLst>
              <a:ext uri="{FF2B5EF4-FFF2-40B4-BE49-F238E27FC236}">
                <a16:creationId xmlns=""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dirty="0"/>
          </a:p>
        </p:txBody>
      </p:sp>
      <p:sp>
        <p:nvSpPr>
          <p:cNvPr id="16" name="Rectangle 15">
            <a:extLst>
              <a:ext uri="{FF2B5EF4-FFF2-40B4-BE49-F238E27FC236}">
                <a16:creationId xmlns=""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4.</a:t>
            </a:r>
            <a:endParaRPr lang="en-GB" sz="3200" dirty="0">
              <a:latin typeface="Verdana" panose="020B0604030504040204" pitchFamily="34" charset="0"/>
              <a:ea typeface="Verdana" panose="020B0604030504040204" pitchFamily="34" charset="0"/>
              <a:cs typeface="ＭＳ Ｐゴシック" charset="0"/>
            </a:endParaRPr>
          </a:p>
        </p:txBody>
      </p:sp>
    </p:spTree>
    <p:extLst>
      <p:ext uri="{BB962C8B-B14F-4D97-AF65-F5344CB8AC3E}">
        <p14:creationId xmlns:p14="http://schemas.microsoft.com/office/powerpoint/2010/main" val="731303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29</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altLang="sr-Latn-RS" sz="2400" dirty="0" smtClean="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od druge strane </a:t>
            </a:r>
            <a:r>
              <a:rPr lang="sr-Latn-RS" sz="2000" dirty="0" err="1"/>
              <a:t>ugovornice</a:t>
            </a:r>
            <a:r>
              <a:rPr lang="sr-Latn-RS" sz="2000" dirty="0"/>
              <a:t> da zahteva da naredi ili na drugi način obezbedi </a:t>
            </a:r>
            <a:r>
              <a:rPr lang="sr-Latn-RS" sz="2000" b="1" dirty="0"/>
              <a:t>hitnu zaštitu podataka </a:t>
            </a:r>
            <a:r>
              <a:rPr lang="sr-Latn-RS" sz="2000" dirty="0"/>
              <a:t>sačuvanih preko računarskog sistema koji se nalazi na teritoriji druge strane </a:t>
            </a:r>
            <a:r>
              <a:rPr lang="sr-Latn-RS" sz="2000" dirty="0" err="1"/>
              <a:t>ugovornice</a:t>
            </a:r>
            <a:r>
              <a:rPr lang="sr-Latn-RS" sz="2000" dirty="0"/>
              <a:t> i u vezi sa kojim strana molilja </a:t>
            </a:r>
            <a:r>
              <a:rPr lang="sr-Latn-RS" sz="2000" b="1" dirty="0"/>
              <a:t>namerava da traži uzajamnu pomoć u svrhu pretrage ili sličnog pristupa, zaplene ili sličnog obezbeđenja ili otkrivanja podataka</a:t>
            </a:r>
            <a:r>
              <a:rPr lang="sr-Latn-RS" sz="2000" dirty="0"/>
              <a:t>.</a:t>
            </a:r>
            <a:endParaRPr lang="en-US" sz="2000" dirty="0"/>
          </a:p>
        </p:txBody>
      </p:sp>
      <p:sp>
        <p:nvSpPr>
          <p:cNvPr id="5" name="Rectangle 4">
            <a:extLst>
              <a:ext uri="{FF2B5EF4-FFF2-40B4-BE49-F238E27FC236}">
                <a16:creationId xmlns=""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Hitna zaštita podataka sačuvanih u računaru koji se nalazi na teritoriji druge strane </a:t>
            </a:r>
            <a:r>
              <a:rPr lang="sr-Latn-RS" sz="2400" b="1" dirty="0" err="1">
                <a:solidFill>
                  <a:srgbClr val="FF0000"/>
                </a:solidFill>
              </a:rPr>
              <a:t>ugovornice</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Tree>
    <p:extLst>
      <p:ext uri="{BB962C8B-B14F-4D97-AF65-F5344CB8AC3E}">
        <p14:creationId xmlns:p14="http://schemas.microsoft.com/office/powerpoint/2010/main" val="272187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1.</a:t>
            </a:r>
            <a:endParaRPr lang="en-GB" sz="3200" dirty="0">
              <a:latin typeface="Verdana" panose="020B0604030504040204" pitchFamily="34" charset="0"/>
              <a:ea typeface="Verdana" panose="020B0604030504040204" pitchFamily="34" charset="0"/>
              <a:cs typeface="ＭＳ Ｐゴシック"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469146" y="4115732"/>
            <a:ext cx="8933934" cy="1077218"/>
          </a:xfrm>
          <a:prstGeom prst="rect">
            <a:avLst/>
          </a:prstGeom>
        </p:spPr>
        <p:txBody>
          <a:bodyPr wrap="square">
            <a:spAutoFit/>
          </a:bodyPr>
          <a:lstStyle/>
          <a:p>
            <a:r>
              <a:rPr lang="sr-Latn-RS" sz="3200" b="1" dirty="0"/>
              <a:t>Međunarodna dimenzija </a:t>
            </a:r>
            <a:r>
              <a:rPr lang="sr-Latn-RS" sz="3200" b="1" dirty="0" err="1"/>
              <a:t>visokotehnološkog</a:t>
            </a:r>
            <a:r>
              <a:rPr lang="sr-Latn-RS" sz="3200" b="1" dirty="0"/>
              <a:t> kriminala</a:t>
            </a:r>
            <a:endParaRPr lang="en-US" sz="3200" dirty="0"/>
          </a:p>
        </p:txBody>
      </p:sp>
      <p:sp>
        <p:nvSpPr>
          <p:cNvPr id="16" name="Text Placeholder 2">
            <a:extLst>
              <a:ext uri="{FF2B5EF4-FFF2-40B4-BE49-F238E27FC236}">
                <a16:creationId xmlns=""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989546"/>
            <a:ext cx="4572000" cy="5909310"/>
          </a:xfrm>
          <a:prstGeom prst="rect">
            <a:avLst/>
          </a:prstGeom>
        </p:spPr>
        <p:txBody>
          <a:bodyPr>
            <a:spAutoFit/>
          </a:bodyPr>
          <a:lstStyle/>
          <a:p>
            <a:pPr lvl="0"/>
            <a:r>
              <a:rPr lang="sr-Latn-RS" dirty="0" smtClean="0"/>
              <a:t>2.  Zahtev</a:t>
            </a:r>
            <a:r>
              <a:rPr lang="sr-Latn-RS" dirty="0"/>
              <a:t>... treba da sadrži</a:t>
            </a:r>
            <a:r>
              <a:rPr lang="en-US" dirty="0"/>
              <a:t>:</a:t>
            </a:r>
          </a:p>
          <a:p>
            <a:pPr marL="750888" lvl="1" indent="-293688" algn="just">
              <a:buFont typeface="+mj-lt"/>
              <a:buAutoNum type="alphaLcParenR"/>
            </a:pPr>
            <a:r>
              <a:rPr lang="sr-Latn-RS" dirty="0"/>
              <a:t>naziv </a:t>
            </a:r>
            <a:r>
              <a:rPr lang="sr-Latn-RS" b="1" dirty="0"/>
              <a:t>organa koji zahteva zaštitu</a:t>
            </a:r>
            <a:r>
              <a:rPr lang="es-CL" dirty="0"/>
              <a:t>;</a:t>
            </a:r>
            <a:endParaRPr lang="en-US" dirty="0"/>
          </a:p>
          <a:p>
            <a:pPr marL="750888" lvl="1" indent="-293688" algn="just">
              <a:buFont typeface="+mj-lt"/>
              <a:buAutoNum type="alphaLcParenR"/>
            </a:pPr>
            <a:r>
              <a:rPr lang="es-CL" dirty="0"/>
              <a:t> </a:t>
            </a:r>
            <a:r>
              <a:rPr lang="sr-Latn-RS" b="1" dirty="0"/>
              <a:t>delo koje je predmet krivične istrage ili postupaka i sažet opis činjenica u vezi s tim; </a:t>
            </a:r>
            <a:endParaRPr lang="en-US" dirty="0"/>
          </a:p>
          <a:p>
            <a:pPr marL="750888" lvl="1" indent="-293688" algn="just">
              <a:buFont typeface="+mj-lt"/>
              <a:buAutoNum type="alphaLcParenR"/>
            </a:pPr>
            <a:r>
              <a:rPr lang="sr-Latn-RS" sz="1200" dirty="0" smtClean="0"/>
              <a:t> (</a:t>
            </a:r>
            <a:r>
              <a:rPr lang="sr-Latn-RS" sz="1200" dirty="0"/>
              <a:t>v)</a:t>
            </a:r>
            <a:r>
              <a:rPr lang="sr-Latn-RS" dirty="0"/>
              <a:t> </a:t>
            </a:r>
            <a:r>
              <a:rPr lang="sr-Latn-RS" b="1" dirty="0"/>
              <a:t>koji sačuvani računarski podaci treba da se zaštite i njihovu povezanost sa delom</a:t>
            </a:r>
            <a:r>
              <a:rPr lang="es-CL" dirty="0"/>
              <a:t>;</a:t>
            </a:r>
            <a:endParaRPr lang="en-US" dirty="0"/>
          </a:p>
          <a:p>
            <a:pPr marL="750888" lvl="1" indent="-293688" algn="just">
              <a:buFont typeface="+mj-lt"/>
              <a:buAutoNum type="alphaLcParenR"/>
            </a:pPr>
            <a:r>
              <a:rPr lang="sr-Latn-RS" sz="1200" dirty="0" smtClean="0"/>
              <a:t> (</a:t>
            </a:r>
            <a:r>
              <a:rPr lang="sr-Latn-RS" sz="1200" dirty="0"/>
              <a:t>g)</a:t>
            </a:r>
            <a:r>
              <a:rPr lang="sr-Latn-RS" dirty="0"/>
              <a:t> sve </a:t>
            </a:r>
            <a:r>
              <a:rPr lang="sr-Latn-RS" b="1" dirty="0"/>
              <a:t>raspoložive informacije koje identifikuju lice koje poseduje sačuvane računarske podatke ili podatke o mestu gde se nalazi računarski sistem;</a:t>
            </a:r>
            <a:endParaRPr lang="en-US" dirty="0"/>
          </a:p>
          <a:p>
            <a:pPr marL="750888" lvl="1" indent="-293688" algn="just">
              <a:buFont typeface="+mj-lt"/>
              <a:buAutoNum type="alphaLcParenR"/>
            </a:pPr>
            <a:r>
              <a:rPr lang="sr-Latn-RS" sz="1200" dirty="0" smtClean="0"/>
              <a:t> (</a:t>
            </a:r>
            <a:r>
              <a:rPr lang="sr-Latn-RS" sz="1200" dirty="0"/>
              <a:t>d)</a:t>
            </a:r>
            <a:r>
              <a:rPr lang="sr-Latn-RS" dirty="0"/>
              <a:t> </a:t>
            </a:r>
            <a:r>
              <a:rPr lang="sr-Latn-RS" b="1" dirty="0"/>
              <a:t>razlog zbog kojeg je neophodno da se podaci zaštite</a:t>
            </a:r>
            <a:r>
              <a:rPr lang="es-CL" dirty="0"/>
              <a:t>; </a:t>
            </a:r>
            <a:r>
              <a:rPr lang="sr-Latn-RS" dirty="0"/>
              <a:t>i</a:t>
            </a:r>
            <a:endParaRPr lang="en-US" dirty="0"/>
          </a:p>
          <a:p>
            <a:pPr marL="750888" lvl="1" indent="-293688" algn="just">
              <a:buFont typeface="+mj-lt"/>
              <a:buAutoNum type="alphaLcParenR"/>
            </a:pPr>
            <a:r>
              <a:rPr lang="sr-Latn-RS" sz="1200" dirty="0" smtClean="0"/>
              <a:t> (</a:t>
            </a:r>
            <a:r>
              <a:rPr lang="sr-Latn-RS" sz="1200" dirty="0"/>
              <a:t>đ</a:t>
            </a:r>
            <a:r>
              <a:rPr lang="sr-Latn-RS" dirty="0"/>
              <a:t>) </a:t>
            </a:r>
            <a:r>
              <a:rPr lang="sr-Latn-RS" b="1" dirty="0"/>
              <a:t>navode da strana </a:t>
            </a:r>
            <a:r>
              <a:rPr lang="sr-Latn-RS" b="1" dirty="0" err="1"/>
              <a:t>ugovornica</a:t>
            </a:r>
            <a:r>
              <a:rPr lang="sr-Latn-RS" b="1" dirty="0"/>
              <a:t> namerava da podnese zahtev za uzajamnu pomoć </a:t>
            </a:r>
            <a:r>
              <a:rPr lang="sr-Latn-RS" dirty="0"/>
              <a:t>u svrhu pretrage ili sličnog pristupa, zaplene ili sličnog obezbeđenja ili otkrivanja sačuvanih računarskih podataka</a:t>
            </a:r>
            <a:r>
              <a:rPr lang="es-CL" dirty="0"/>
              <a:t>.</a:t>
            </a:r>
            <a:endParaRPr lang="en-US" dirty="0"/>
          </a:p>
        </p:txBody>
      </p:sp>
      <p:sp>
        <p:nvSpPr>
          <p:cNvPr id="5" name="Rectangle 4">
            <a:extLst>
              <a:ext uri="{FF2B5EF4-FFF2-40B4-BE49-F238E27FC236}">
                <a16:creationId xmlns="" xmlns:a16="http://schemas.microsoft.com/office/drawing/2014/main" id="{C644F06A-B2A5-8E41-86AF-7D3651355637}"/>
              </a:ext>
            </a:extLst>
          </p:cNvPr>
          <p:cNvSpPr/>
          <p:nvPr/>
        </p:nvSpPr>
        <p:spPr>
          <a:xfrm>
            <a:off x="5018162" y="3308203"/>
            <a:ext cx="3984543" cy="461665"/>
          </a:xfrm>
          <a:prstGeom prst="rect">
            <a:avLst/>
          </a:prstGeom>
        </p:spPr>
        <p:txBody>
          <a:bodyPr wrap="square">
            <a:spAutoFit/>
          </a:bodyPr>
          <a:lstStyle/>
          <a:p>
            <a:pPr marL="342900" indent="-342900" algn="just">
              <a:buFont typeface="Arial" panose="020B0604020202020204" pitchFamily="34" charset="0"/>
              <a:buChar char="•"/>
            </a:pPr>
            <a:r>
              <a:rPr lang="sr-Latn-RS" sz="2400" b="1" dirty="0">
                <a:solidFill>
                  <a:srgbClr val="C00000"/>
                </a:solidFill>
                <a:ea typeface="ＭＳ Ｐゴシック" pitchFamily="-65" charset="-128"/>
                <a:cs typeface="ＭＳ Ｐゴシック" pitchFamily="-65" charset="-128"/>
              </a:rPr>
              <a:t>S</a:t>
            </a:r>
            <a:r>
              <a:rPr lang="sr-Latn-RS" sz="2400" b="1" dirty="0" smtClean="0">
                <a:solidFill>
                  <a:srgbClr val="C00000"/>
                </a:solidFill>
                <a:ea typeface="ＭＳ Ｐゴシック" pitchFamily="-65" charset="-128"/>
                <a:cs typeface="ＭＳ Ｐゴシック" pitchFamily="-65" charset="-128"/>
              </a:rPr>
              <a:t>adržaj zahteva za zaštitu</a:t>
            </a:r>
            <a:endParaRPr lang="en-US" sz="2400" b="1" dirty="0">
              <a:solidFill>
                <a:srgbClr val="C00000"/>
              </a:solidFill>
            </a:endParaRPr>
          </a:p>
        </p:txBody>
      </p:sp>
      <p:sp>
        <p:nvSpPr>
          <p:cNvPr id="16" name="Slide Number Placeholder 1">
            <a:extLst>
              <a:ext uri="{FF2B5EF4-FFF2-40B4-BE49-F238E27FC236}">
                <a16:creationId xmlns=""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dirty="0"/>
          </a:p>
        </p:txBody>
      </p:sp>
      <p:sp>
        <p:nvSpPr>
          <p:cNvPr id="19" name="Rectangle 18">
            <a:extLst>
              <a:ext uri="{FF2B5EF4-FFF2-40B4-BE49-F238E27FC236}">
                <a16:creationId xmlns="" xmlns:a16="http://schemas.microsoft.com/office/drawing/2014/main"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2885986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107601"/>
            <a:ext cx="4572000" cy="3970318"/>
          </a:xfrm>
          <a:prstGeom prst="rect">
            <a:avLst/>
          </a:prstGeom>
        </p:spPr>
        <p:txBody>
          <a:bodyPr>
            <a:spAutoFit/>
          </a:bodyPr>
          <a:lstStyle/>
          <a:p>
            <a:pPr marL="228600" lvl="0" indent="-228600"/>
            <a:r>
              <a:rPr lang="sr-Latn-RS" dirty="0" smtClean="0"/>
              <a:t>4. Strana </a:t>
            </a:r>
            <a:r>
              <a:rPr lang="sr-Latn-RS" dirty="0" err="1"/>
              <a:t>ugovornica</a:t>
            </a:r>
            <a:r>
              <a:rPr lang="sr-Latn-RS" dirty="0"/>
              <a:t> koja zahteva dvostranu </a:t>
            </a:r>
            <a:r>
              <a:rPr lang="sr-Latn-RS" dirty="0" err="1"/>
              <a:t>kažnjivost</a:t>
            </a:r>
            <a:r>
              <a:rPr lang="sr-Latn-RS" dirty="0"/>
              <a:t>... može da, </a:t>
            </a:r>
            <a:r>
              <a:rPr lang="sr-Latn-RS" b="1" dirty="0"/>
              <a:t>u vezi sa drugim delima osim sa članovima od 2. do 11… zadrži pravo da odbije </a:t>
            </a:r>
            <a:r>
              <a:rPr lang="sr-Latn-RS" dirty="0"/>
              <a:t>zahtev za zaštitu... ima osnova da veruje da u vreme otkrivanja </a:t>
            </a:r>
            <a:r>
              <a:rPr lang="sr-Latn-RS" b="1" dirty="0"/>
              <a:t>uslov dvostrane </a:t>
            </a:r>
            <a:r>
              <a:rPr lang="sr-Latn-RS" b="1" dirty="0" err="1"/>
              <a:t>kažnjivosti</a:t>
            </a:r>
            <a:r>
              <a:rPr lang="sr-Latn-RS" b="1" dirty="0"/>
              <a:t> ne može da se ispuni</a:t>
            </a:r>
            <a:r>
              <a:rPr lang="sr-Latn-RS" dirty="0"/>
              <a:t>.</a:t>
            </a:r>
            <a:endParaRPr lang="en-US" dirty="0"/>
          </a:p>
          <a:p>
            <a:pPr marL="228600" lvl="0" indent="-228600"/>
            <a:r>
              <a:rPr lang="sr-Latn-RS" dirty="0" smtClean="0"/>
              <a:t>5. </a:t>
            </a:r>
            <a:r>
              <a:rPr lang="es-CL" dirty="0" smtClean="0"/>
              <a:t>… </a:t>
            </a:r>
            <a:r>
              <a:rPr lang="sr-Latn-RS" dirty="0"/>
              <a:t>zahtev za zaštitu može da se odbije samo</a:t>
            </a:r>
            <a:r>
              <a:rPr lang="es-CL" dirty="0"/>
              <a:t>:</a:t>
            </a:r>
            <a:endParaRPr lang="en-US" dirty="0"/>
          </a:p>
          <a:p>
            <a:pPr marL="800100" lvl="1" indent="-342900">
              <a:buFont typeface="+mj-lt"/>
              <a:buAutoNum type="alphaLcParenR"/>
            </a:pPr>
            <a:r>
              <a:rPr lang="en-US" dirty="0"/>
              <a:t>… </a:t>
            </a:r>
            <a:r>
              <a:rPr lang="sr-Latn-RS" b="1" dirty="0"/>
              <a:t>politički delikt </a:t>
            </a:r>
            <a:r>
              <a:rPr lang="sr-Latn-RS" dirty="0"/>
              <a:t>ili delo </a:t>
            </a:r>
            <a:r>
              <a:rPr lang="sr-Latn-RS" b="1" dirty="0"/>
              <a:t>koje je povezano s političkim deliktom</a:t>
            </a:r>
            <a:r>
              <a:rPr lang="en-US" dirty="0"/>
              <a:t>, </a:t>
            </a:r>
            <a:r>
              <a:rPr lang="sr-Latn-RS" dirty="0"/>
              <a:t>ili</a:t>
            </a:r>
            <a:endParaRPr lang="en-US" dirty="0"/>
          </a:p>
          <a:p>
            <a:pPr marL="800100" lvl="1" indent="-342900">
              <a:buFont typeface="+mj-lt"/>
              <a:buAutoNum type="alphaLcParenR"/>
            </a:pPr>
            <a:r>
              <a:rPr lang="en-US" dirty="0"/>
              <a:t>… </a:t>
            </a:r>
            <a:r>
              <a:rPr lang="sr-Latn-RS" dirty="0"/>
              <a:t>izvršenje zahteva verovatno može </a:t>
            </a:r>
            <a:r>
              <a:rPr lang="sr-Latn-RS" b="1" dirty="0"/>
              <a:t>da ugrozi njen suverenitet, bezbednost, javni poredak ili druge bitne interese</a:t>
            </a:r>
            <a:r>
              <a:rPr lang="en-US" dirty="0"/>
              <a:t>.</a:t>
            </a:r>
          </a:p>
        </p:txBody>
      </p:sp>
      <p:sp>
        <p:nvSpPr>
          <p:cNvPr id="5" name="Rectangle 4">
            <a:extLst>
              <a:ext uri="{FF2B5EF4-FFF2-40B4-BE49-F238E27FC236}">
                <a16:creationId xmlns="" xmlns:a16="http://schemas.microsoft.com/office/drawing/2014/main" id="{C459FBD1-2A43-134B-A86C-DF3A3891552C}"/>
              </a:ext>
            </a:extLst>
          </p:cNvPr>
          <p:cNvSpPr/>
          <p:nvPr/>
        </p:nvSpPr>
        <p:spPr>
          <a:xfrm>
            <a:off x="5094661" y="2569540"/>
            <a:ext cx="3448123" cy="1938992"/>
          </a:xfrm>
          <a:prstGeom prst="rect">
            <a:avLst/>
          </a:prstGeom>
        </p:spPr>
        <p:txBody>
          <a:bodyPr wrap="square">
            <a:spAutoFit/>
          </a:bodyPr>
          <a:lstStyle/>
          <a:p>
            <a:pPr marL="342900" lvl="0" indent="-342900">
              <a:buFont typeface="Arial" panose="020B0604020202020204" pitchFamily="34" charset="0"/>
              <a:buChar char="•"/>
            </a:pPr>
            <a:r>
              <a:rPr lang="sr-Latn-RS" sz="2400" b="1" dirty="0">
                <a:solidFill>
                  <a:srgbClr val="FF0000"/>
                </a:solidFill>
              </a:rPr>
              <a:t>Strana zadržava pravo da odbije zahtev kada ne može biti ispunjen uslov dvostrane </a:t>
            </a:r>
            <a:r>
              <a:rPr lang="sr-Latn-RS" sz="2400" b="1" dirty="0" err="1">
                <a:solidFill>
                  <a:srgbClr val="FF0000"/>
                </a:solidFill>
              </a:rPr>
              <a:t>kažnjivosti</a:t>
            </a:r>
            <a:endParaRPr lang="en-US" sz="2400" dirty="0">
              <a:solidFill>
                <a:srgbClr val="FF0000"/>
              </a:solidFill>
            </a:endParaRPr>
          </a:p>
        </p:txBody>
      </p:sp>
      <p:sp>
        <p:nvSpPr>
          <p:cNvPr id="16" name="Slide Number Placeholder 1">
            <a:extLst>
              <a:ext uri="{FF2B5EF4-FFF2-40B4-BE49-F238E27FC236}">
                <a16:creationId xmlns=""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dirty="0"/>
          </a:p>
        </p:txBody>
      </p:sp>
      <p:sp>
        <p:nvSpPr>
          <p:cNvPr id="19" name="Rectangle 18">
            <a:extLst>
              <a:ext uri="{FF2B5EF4-FFF2-40B4-BE49-F238E27FC236}">
                <a16:creationId xmlns="" xmlns:a16="http://schemas.microsoft.com/office/drawing/2014/main"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78546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 xmlns:a16="http://schemas.microsoft.com/office/drawing/2014/main" id="{0BEFEE59-EBC3-4E6C-8F79-DC19E7BCB918}"/>
              </a:ext>
            </a:extLst>
          </p:cNvPr>
          <p:cNvGraphicFramePr/>
          <p:nvPr>
            <p:extLst>
              <p:ext uri="{D42A27DB-BD31-4B8C-83A1-F6EECF244321}">
                <p14:modId xmlns:p14="http://schemas.microsoft.com/office/powerpoint/2010/main" val="633953150"/>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dirty="0"/>
          </a:p>
        </p:txBody>
      </p:sp>
      <p:sp>
        <p:nvSpPr>
          <p:cNvPr id="19" name="Rectangle 18">
            <a:extLst>
              <a:ext uri="{FF2B5EF4-FFF2-40B4-BE49-F238E27FC236}">
                <a16:creationId xmlns="" xmlns:a16="http://schemas.microsoft.com/office/drawing/2014/main"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29</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altLang="sr-Latn-RS" sz="2400" dirty="0">
                <a:latin typeface="Verdana" panose="020B0604030504040204" pitchFamily="34" charset="0"/>
                <a:ea typeface="Verdana" panose="020B0604030504040204" pitchFamily="34" charset="0"/>
                <a:cs typeface="Times New Roman" pitchFamily="18" charset="0"/>
              </a:rPr>
              <a:t>Hitna zaštita sačuvanih računarskih podataka</a:t>
            </a:r>
            <a:endParaRPr lang="en-GB" altLang="sr-Latn-RS" sz="2400" dirty="0">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30</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09582"/>
            <a:ext cx="4572000" cy="3785652"/>
          </a:xfrm>
          <a:prstGeom prst="rect">
            <a:avLst/>
          </a:prstGeom>
        </p:spPr>
        <p:txBody>
          <a:bodyPr>
            <a:spAutoFit/>
          </a:bodyPr>
          <a:lstStyle/>
          <a:p>
            <a:pPr marL="457200" lvl="0" indent="-457200" algn="just">
              <a:buFont typeface="+mj-lt"/>
              <a:buAutoNum type="arabicPeriod"/>
            </a:pPr>
            <a:r>
              <a:rPr lang="sr-Latn-RS" sz="2000" dirty="0"/>
              <a:t>Kada, tokom izvršenja zahteva podnetog u skladu sa članom 29. radi zaštite podataka o saobraćaju koji se odnose na komunikaciju, zamoljena strana otkrije </a:t>
            </a:r>
            <a:r>
              <a:rPr lang="sr-Latn-RS" sz="2000" b="1" dirty="0"/>
              <a:t>da je davalac usluga u drugoj državi umešan u prenos </a:t>
            </a:r>
            <a:r>
              <a:rPr lang="sr-Latn-RS" sz="2000" dirty="0"/>
              <a:t>takve komunikacije, </a:t>
            </a:r>
            <a:r>
              <a:rPr lang="sr-Latn-RS" sz="2000" b="1" dirty="0"/>
              <a:t>zamoljena strana treba hitno da otkrije drugoj strani ugovornici količinu podataka o saobraćaju koja je dovoljna za identifikaciju davaoca usluge i putanje kojom je saobraćaj izvršen.</a:t>
            </a:r>
            <a:endParaRPr lang="en-US" sz="2000" dirty="0"/>
          </a:p>
        </p:txBody>
      </p:sp>
      <p:sp>
        <p:nvSpPr>
          <p:cNvPr id="8" name="Rectangle 7">
            <a:extLst>
              <a:ext uri="{FF2B5EF4-FFF2-40B4-BE49-F238E27FC236}">
                <a16:creationId xmlns="" xmlns:a16="http://schemas.microsoft.com/office/drawing/2014/main" id="{88F80527-D992-724A-AFAB-DF65C59C5F9B}"/>
              </a:ext>
            </a:extLst>
          </p:cNvPr>
          <p:cNvSpPr/>
          <p:nvPr/>
        </p:nvSpPr>
        <p:spPr>
          <a:xfrm>
            <a:off x="4860388" y="2337203"/>
            <a:ext cx="4058529" cy="2308324"/>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Hitno otkrivanje dovoljne količine podataka o saobraćaju da se na osnovu njih identifikuje putanja koja je korišćena za komunikaciju</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dirty="0"/>
          </a:p>
        </p:txBody>
      </p:sp>
    </p:spTree>
    <p:extLst>
      <p:ext uri="{BB962C8B-B14F-4D97-AF65-F5344CB8AC3E}">
        <p14:creationId xmlns:p14="http://schemas.microsoft.com/office/powerpoint/2010/main" val="2756386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2862322"/>
          </a:xfrm>
          <a:prstGeom prst="rect">
            <a:avLst/>
          </a:prstGeom>
        </p:spPr>
        <p:txBody>
          <a:bodyPr>
            <a:spAutoFit/>
          </a:bodyPr>
          <a:lstStyle/>
          <a:p>
            <a:pPr marL="228600" lvl="0" indent="-228600" algn="just"/>
            <a:r>
              <a:rPr lang="sr-Latn-RS" dirty="0" smtClean="0"/>
              <a:t>2. Otkrivanje </a:t>
            </a:r>
            <a:r>
              <a:rPr lang="sr-Latn-RS" dirty="0"/>
              <a:t>podataka o saobraćaju u skladu sa stavom 1. može da se odbije samo</a:t>
            </a:r>
            <a:r>
              <a:rPr lang="es-CL" dirty="0"/>
              <a:t>:</a:t>
            </a:r>
            <a:endParaRPr lang="en-US" dirty="0"/>
          </a:p>
          <a:p>
            <a:pPr marL="800100" lvl="1" indent="-342900" algn="just">
              <a:buFont typeface="+mj-lt"/>
              <a:buAutoNum type="alphaLcParenR"/>
            </a:pPr>
            <a:r>
              <a:rPr lang="sr-Latn-RS" dirty="0"/>
              <a:t>ako se zahtev odnosi na delo koje zamoljena strana smatra </a:t>
            </a:r>
            <a:r>
              <a:rPr lang="sr-Latn-RS" b="1" dirty="0"/>
              <a:t>političkim deliktom, ili delom koje je povezano sa političkim deliktom</a:t>
            </a:r>
            <a:r>
              <a:rPr lang="es-CL" b="1" dirty="0"/>
              <a:t>;</a:t>
            </a:r>
            <a:r>
              <a:rPr lang="es-CL" dirty="0"/>
              <a:t> </a:t>
            </a:r>
            <a:r>
              <a:rPr lang="sr-Latn-RS" dirty="0"/>
              <a:t>ili</a:t>
            </a:r>
            <a:endParaRPr lang="en-US" dirty="0"/>
          </a:p>
          <a:p>
            <a:pPr marL="800100" lvl="1" indent="-342900" algn="just">
              <a:buFont typeface="+mj-lt"/>
              <a:buAutoNum type="alphaLcParenR"/>
            </a:pPr>
            <a:r>
              <a:rPr lang="sr-Latn-RS" dirty="0"/>
              <a:t>ako zamoljena strana smatra da izvršenje zahteva verovatno može da </a:t>
            </a:r>
            <a:r>
              <a:rPr lang="sr-Latn-RS" b="1" dirty="0"/>
              <a:t>ugrozi njen suverenitet, bezbednost, javni poredak ili druge bitne interese</a:t>
            </a:r>
            <a:r>
              <a:rPr lang="es-CL" dirty="0"/>
              <a:t>.</a:t>
            </a:r>
            <a:endParaRPr lang="en-US" dirty="0"/>
          </a:p>
        </p:txBody>
      </p:sp>
      <p:sp>
        <p:nvSpPr>
          <p:cNvPr id="5" name="Rectangle 4">
            <a:extLst>
              <a:ext uri="{FF2B5EF4-FFF2-40B4-BE49-F238E27FC236}">
                <a16:creationId xmlns=""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t>Otkrivanje podataka o saobraćaju može da se odbije samo pod određenim uslovima</a:t>
            </a:r>
            <a:endParaRPr lang="en-US" sz="2400" dirty="0"/>
          </a:p>
        </p:txBody>
      </p:sp>
      <p:sp>
        <p:nvSpPr>
          <p:cNvPr id="16" name="Slide Number Placeholder 1">
            <a:extLst>
              <a:ext uri="{FF2B5EF4-FFF2-40B4-BE49-F238E27FC236}">
                <a16:creationId xmlns=""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dirty="0"/>
          </a:p>
        </p:txBody>
      </p:sp>
      <p:sp>
        <p:nvSpPr>
          <p:cNvPr id="19" name="Rectangle 18">
            <a:extLst>
              <a:ext uri="{FF2B5EF4-FFF2-40B4-BE49-F238E27FC236}">
                <a16:creationId xmlns=""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30</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80790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 xmlns:a16="http://schemas.microsoft.com/office/drawing/2014/main" id="{78741A34-6EEC-4B36-8392-FD5A6CCCF1EA}"/>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 xmlns:a16="http://schemas.microsoft.com/office/drawing/2014/main" id="{D19CFA6D-0E89-4584-8F48-326503BF7E44}"/>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 xmlns:a16="http://schemas.microsoft.com/office/drawing/2014/main" id="{A3E179A7-91BC-4666-AA8B-1DAC83C488B5}"/>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 xmlns:a16="http://schemas.microsoft.com/office/drawing/2014/main" id="{C15DC01B-FEA5-4523-805C-33100EAC2EBE}"/>
              </a:ext>
            </a:extLst>
          </p:cNvPr>
          <p:cNvGraphicFramePr/>
          <p:nvPr>
            <p:extLst>
              <p:ext uri="{D42A27DB-BD31-4B8C-83A1-F6EECF244321}">
                <p14:modId xmlns:p14="http://schemas.microsoft.com/office/powerpoint/2010/main" val="272724775"/>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dirty="0"/>
          </a:p>
        </p:txBody>
      </p:sp>
      <p:sp>
        <p:nvSpPr>
          <p:cNvPr id="21" name="Rectangle 20">
            <a:extLst>
              <a:ext uri="{FF2B5EF4-FFF2-40B4-BE49-F238E27FC236}">
                <a16:creationId xmlns=""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30</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Hitno otkrivanje zaštićenih podataka o saobraćaju</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31</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latin typeface="Verdana" panose="020B0604030504040204" pitchFamily="34" charset="0"/>
                <a:ea typeface="Verdana" panose="020B0604030504040204" pitchFamily="34" charset="0"/>
                <a:cs typeface="Times New Roman" charset="0"/>
              </a:rPr>
              <a:t>Uzajamna pomoć u odnosu na pristupanje sačuvanim računarskim podacima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484627"/>
            <a:ext cx="4572000" cy="4708981"/>
          </a:xfrm>
          <a:prstGeom prst="rect">
            <a:avLst/>
          </a:prstGeom>
        </p:spPr>
        <p:txBody>
          <a:bodyPr>
            <a:spAutoFit/>
          </a:bodyPr>
          <a:lstStyle/>
          <a:p>
            <a:pPr marL="457200" lvl="0" indent="-457200" algn="just">
              <a:buFont typeface="+mj-lt"/>
              <a:buAutoNum type="arabicPeriod"/>
            </a:pPr>
            <a:r>
              <a:rPr lang="sr-Latn-RS" sz="2000" dirty="0"/>
              <a:t>Strana </a:t>
            </a:r>
            <a:r>
              <a:rPr lang="sr-Latn-RS" sz="2000" dirty="0" err="1"/>
              <a:t>ugovornica</a:t>
            </a:r>
            <a:r>
              <a:rPr lang="sr-Latn-RS" sz="2000" dirty="0"/>
              <a:t> može da </a:t>
            </a:r>
            <a:r>
              <a:rPr lang="sr-Latn-RS" sz="2000" b="1" dirty="0"/>
              <a:t>zahteva od druge strane </a:t>
            </a:r>
            <a:r>
              <a:rPr lang="sr-Latn-RS" sz="2000" b="1" dirty="0" err="1"/>
              <a:t>ugovornice</a:t>
            </a:r>
            <a:r>
              <a:rPr lang="sr-Latn-RS" sz="2000" b="1" dirty="0"/>
              <a:t> da pretraži ili slično pristupi, zapleni ili slično obezbedi i razotkrije podatke sačuvane preko računarskog sistema</a:t>
            </a:r>
            <a:r>
              <a:rPr lang="sr-Latn-RS" sz="2000" dirty="0"/>
              <a:t> koji se nalazi na teritoriji zamoljene strane </a:t>
            </a:r>
            <a:r>
              <a:rPr lang="sr-Latn-RS" sz="2000" dirty="0" err="1"/>
              <a:t>ugovornice</a:t>
            </a:r>
            <a:r>
              <a:rPr lang="sr-Latn-RS" sz="2000" dirty="0"/>
              <a:t>, </a:t>
            </a:r>
            <a:r>
              <a:rPr lang="sr-Latn-RS" sz="2000" b="1" dirty="0"/>
              <a:t>uključujući i podatke koji su zaštićeni u skladu sa članom 29</a:t>
            </a:r>
            <a:r>
              <a:rPr lang="sr-Latn-RS" sz="2000" dirty="0"/>
              <a:t>.</a:t>
            </a:r>
            <a:endParaRPr lang="en-US" sz="2000" dirty="0"/>
          </a:p>
          <a:p>
            <a:pPr marL="457200" lvl="0" indent="-457200" algn="just">
              <a:buFont typeface="+mj-lt"/>
              <a:buAutoNum type="arabicPeriod"/>
            </a:pPr>
            <a:r>
              <a:rPr lang="sr-Latn-RS" sz="2000" dirty="0" smtClean="0"/>
              <a:t> </a:t>
            </a:r>
            <a:r>
              <a:rPr lang="sr-Latn-RS" sz="2000" b="1" dirty="0" smtClean="0"/>
              <a:t>Zamoljena </a:t>
            </a:r>
            <a:r>
              <a:rPr lang="sr-Latn-RS" sz="2000" b="1" dirty="0"/>
              <a:t>strana treba da odgovori </a:t>
            </a:r>
            <a:r>
              <a:rPr lang="sr-Latn-RS" sz="2000" dirty="0"/>
              <a:t>na zahtev </a:t>
            </a:r>
            <a:r>
              <a:rPr lang="sr-Latn-RS" sz="2000" b="1" dirty="0"/>
              <a:t>primenom </a:t>
            </a:r>
            <a:r>
              <a:rPr lang="sr-Latn-RS" sz="2000" dirty="0"/>
              <a:t>međunarodnih instrumenata, dogovora i zakona </a:t>
            </a:r>
            <a:r>
              <a:rPr lang="sr-Latn-RS" sz="2000" b="1" dirty="0"/>
              <a:t>navedenih u članu 23</a:t>
            </a:r>
            <a:r>
              <a:rPr lang="sr-Latn-RS" sz="2000" dirty="0"/>
              <a:t>, i u skladu sa ostalim odgovarajućim odredbama ovog poglavlja.</a:t>
            </a:r>
            <a:endParaRPr lang="en-US" sz="2000" dirty="0"/>
          </a:p>
        </p:txBody>
      </p:sp>
      <p:sp>
        <p:nvSpPr>
          <p:cNvPr id="8" name="Rectangle 7">
            <a:extLst>
              <a:ext uri="{FF2B5EF4-FFF2-40B4-BE49-F238E27FC236}">
                <a16:creationId xmlns="" xmlns:a16="http://schemas.microsoft.com/office/drawing/2014/main" id="{75EA984C-4557-6749-8B7A-6861B895A10D}"/>
              </a:ext>
            </a:extLst>
          </p:cNvPr>
          <p:cNvSpPr/>
          <p:nvPr/>
        </p:nvSpPr>
        <p:spPr>
          <a:xfrm>
            <a:off x="4811843" y="2754206"/>
            <a:ext cx="4182255"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Zapleni ili slično obezbedi i razotkrije podatke sačuvane na teritoriji zamoljene strane </a:t>
            </a:r>
            <a:r>
              <a:rPr lang="sr-Latn-RS" sz="2400" b="1" dirty="0" err="1">
                <a:solidFill>
                  <a:srgbClr val="FF0000"/>
                </a:solidFill>
              </a:rPr>
              <a:t>ugovornice</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dirty="0"/>
          </a:p>
        </p:txBody>
      </p:sp>
    </p:spTree>
    <p:extLst>
      <p:ext uri="{BB962C8B-B14F-4D97-AF65-F5344CB8AC3E}">
        <p14:creationId xmlns:p14="http://schemas.microsoft.com/office/powerpoint/2010/main" val="974716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267198" y="1701609"/>
            <a:ext cx="4483478" cy="2031325"/>
          </a:xfrm>
          <a:prstGeom prst="rect">
            <a:avLst/>
          </a:prstGeom>
        </p:spPr>
        <p:txBody>
          <a:bodyPr wrap="square">
            <a:spAutoFit/>
          </a:bodyPr>
          <a:lstStyle/>
          <a:p>
            <a:pPr lvl="0"/>
            <a:r>
              <a:rPr lang="sr-Latn-RS" dirty="0" smtClean="0"/>
              <a:t>3. Na </a:t>
            </a:r>
            <a:r>
              <a:rPr lang="sr-Latn-RS" dirty="0"/>
              <a:t>zahtev se </a:t>
            </a:r>
            <a:r>
              <a:rPr lang="sr-Latn-RS" b="1" dirty="0"/>
              <a:t>hitno </a:t>
            </a:r>
            <a:r>
              <a:rPr lang="sr-Latn-RS" dirty="0"/>
              <a:t>odgovara ako</a:t>
            </a:r>
            <a:r>
              <a:rPr lang="es-CL" dirty="0"/>
              <a:t>:</a:t>
            </a:r>
            <a:endParaRPr lang="en-US" dirty="0"/>
          </a:p>
          <a:p>
            <a:pPr marL="800100" lvl="1" indent="-342900">
              <a:buFont typeface="+mj-lt"/>
              <a:buAutoNum type="alphaLcParenR"/>
            </a:pPr>
            <a:r>
              <a:rPr lang="sr-Latn-RS" dirty="0"/>
              <a:t>ima osnova da se veruje da su </a:t>
            </a:r>
            <a:r>
              <a:rPr lang="sr-Latn-RS" b="1" dirty="0"/>
              <a:t>odgovarajući podaci naročito podložni gubitku ili izmeni; </a:t>
            </a:r>
            <a:r>
              <a:rPr lang="sr-Latn-RS" dirty="0"/>
              <a:t>ili</a:t>
            </a:r>
            <a:endParaRPr lang="en-US" dirty="0"/>
          </a:p>
          <a:p>
            <a:pPr marL="800100" lvl="1" indent="-342900">
              <a:buFont typeface="+mj-lt"/>
              <a:buAutoNum type="alphaLcParenR"/>
            </a:pPr>
            <a:r>
              <a:rPr lang="sr-Latn-RS" dirty="0"/>
              <a:t>instrumenti, dogovori i zakoni navedeni u stavu 2. </a:t>
            </a:r>
            <a:r>
              <a:rPr lang="sr-Latn-RS" b="1" dirty="0"/>
              <a:t>i inače nalažu brzu saradnju</a:t>
            </a:r>
            <a:r>
              <a:rPr lang="en-GB" dirty="0"/>
              <a:t>.</a:t>
            </a:r>
            <a:endParaRPr lang="en-US" dirty="0"/>
          </a:p>
        </p:txBody>
      </p:sp>
      <p:sp>
        <p:nvSpPr>
          <p:cNvPr id="8" name="Rectangle 7">
            <a:extLst>
              <a:ext uri="{FF2B5EF4-FFF2-40B4-BE49-F238E27FC236}">
                <a16:creationId xmlns="" xmlns:a16="http://schemas.microsoft.com/office/drawing/2014/main" id="{C2855476-780D-8842-BD78-A52AE62AA4ED}"/>
              </a:ext>
            </a:extLst>
          </p:cNvPr>
          <p:cNvSpPr/>
          <p:nvPr/>
        </p:nvSpPr>
        <p:spPr>
          <a:xfrm>
            <a:off x="5280207" y="3123537"/>
            <a:ext cx="3504503" cy="830997"/>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t>Osnovi/dodatni razlozi za ubrzanu saradnju</a:t>
            </a:r>
            <a:endParaRPr lang="en-US" sz="2400" dirty="0"/>
          </a:p>
        </p:txBody>
      </p:sp>
      <p:sp>
        <p:nvSpPr>
          <p:cNvPr id="16" name="Slide Number Placeholder 1">
            <a:extLst>
              <a:ext uri="{FF2B5EF4-FFF2-40B4-BE49-F238E27FC236}">
                <a16:creationId xmlns="" xmlns:a16="http://schemas.microsoft.com/office/drawing/2014/main" id="{278C48E4-8CE3-411C-80FB-366B0893DA5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dirty="0"/>
          </a:p>
        </p:txBody>
      </p:sp>
      <p:sp>
        <p:nvSpPr>
          <p:cNvPr id="19" name="Rectangle 18">
            <a:extLst>
              <a:ext uri="{FF2B5EF4-FFF2-40B4-BE49-F238E27FC236}">
                <a16:creationId xmlns="" xmlns:a16="http://schemas.microsoft.com/office/drawing/2014/main" id="{4FC175AC-F8F2-4F7F-870B-50F44E9F301B}"/>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31</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Uzajamna pravna pomoć u odnosu na pristupanje sačuvanim računarskim podacima</a:t>
            </a:r>
            <a:endParaRPr lang="en-US" sz="2400" dirty="0"/>
          </a:p>
        </p:txBody>
      </p:sp>
    </p:spTree>
    <p:extLst>
      <p:ext uri="{BB962C8B-B14F-4D97-AF65-F5344CB8AC3E}">
        <p14:creationId xmlns:p14="http://schemas.microsoft.com/office/powerpoint/2010/main" val="590328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 xmlns:a16="http://schemas.microsoft.com/office/drawing/2014/main"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16" name="Rectangle 15">
            <a:extLst>
              <a:ext uri="{FF2B5EF4-FFF2-40B4-BE49-F238E27FC236}">
                <a16:creationId xmlns=""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31</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a:t>Uzajamna pravna pomoć u odnosu na pristupanje sačuvanim računarskim podacima</a:t>
            </a:r>
            <a:endParaRPr lang="en-US" sz="2400" dirty="0"/>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32</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r>
              <a:rPr lang="sr-Latn-RS" sz="2400" dirty="0" err="1"/>
              <a:t>Prekogranični</a:t>
            </a:r>
            <a:r>
              <a:rPr lang="sr-Latn-RS" sz="2400" dirty="0"/>
              <a:t> pristup sačuvanim računarskim podacima uz saglasnost ili kada su dostupni javnosti</a:t>
            </a:r>
            <a:endParaRPr lang="en-US" sz="2400" dirty="0"/>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27585"/>
            <a:ext cx="4572000" cy="4708981"/>
          </a:xfrm>
          <a:prstGeom prst="rect">
            <a:avLst/>
          </a:prstGeom>
        </p:spPr>
        <p:txBody>
          <a:bodyPr>
            <a:spAutoFit/>
          </a:bodyPr>
          <a:lstStyle/>
          <a:p>
            <a:pPr marL="65088" algn="just"/>
            <a:r>
              <a:rPr lang="sr-Latn-RS" sz="2000" dirty="0"/>
              <a:t>Strana </a:t>
            </a:r>
            <a:r>
              <a:rPr lang="sr-Latn-RS" sz="2000" dirty="0" err="1"/>
              <a:t>ugovornica</a:t>
            </a:r>
            <a:r>
              <a:rPr lang="sr-Latn-RS" sz="2000" dirty="0"/>
              <a:t> može, bez dozvole druge strane </a:t>
            </a:r>
            <a:r>
              <a:rPr lang="sr-Latn-RS" sz="2000" dirty="0" err="1"/>
              <a:t>ugovornice</a:t>
            </a:r>
            <a:r>
              <a:rPr lang="en-GB" sz="2000" dirty="0"/>
              <a:t>:</a:t>
            </a:r>
            <a:endParaRPr lang="en-US" sz="2000" dirty="0"/>
          </a:p>
          <a:p>
            <a:pPr marL="636588" lvl="0" indent="-457200" algn="just">
              <a:buFont typeface="+mj-lt"/>
              <a:buAutoNum type="alphaLcParenR"/>
            </a:pPr>
            <a:r>
              <a:rPr lang="sr-Latn-RS" sz="2000" dirty="0"/>
              <a:t>da pristupa sačuvanim računarskim podacima koji su </a:t>
            </a:r>
            <a:r>
              <a:rPr lang="sr-Latn-RS" sz="2000" b="1" dirty="0"/>
              <a:t>dostupni javnosti</a:t>
            </a:r>
            <a:r>
              <a:rPr lang="sr-Latn-RS" sz="2000" dirty="0"/>
              <a:t>, bez obzira gde se podaci geografski nalaze; ili</a:t>
            </a:r>
            <a:endParaRPr lang="en-US" sz="2000" dirty="0"/>
          </a:p>
          <a:p>
            <a:pPr marL="636588" lvl="0" indent="-457200" algn="just">
              <a:buFont typeface="+mj-lt"/>
              <a:buAutoNum type="alphaLcParenR"/>
            </a:pPr>
            <a:r>
              <a:rPr lang="sr-Latn-RS" sz="2000" dirty="0"/>
              <a:t>da pristupi ili primi, preko računarskog sistema na svojoj teritoriji, </a:t>
            </a:r>
            <a:r>
              <a:rPr lang="sr-Latn-RS" sz="2000" b="1" dirty="0"/>
              <a:t>sačuvane računarske podatke koji se nalaze u drugoj strani ugovornici, ukoliko pribavi zakonsku i dobrovoljnu saglasnost od lica koje ima zakonsko ovlašćenje da joj razotkrije podatke</a:t>
            </a:r>
            <a:r>
              <a:rPr lang="sr-Latn-RS" sz="2000" dirty="0"/>
              <a:t> preko tog računarskog sistema</a:t>
            </a:r>
            <a:r>
              <a:rPr lang="es-CL" sz="2000" dirty="0"/>
              <a:t>.</a:t>
            </a:r>
            <a:endParaRPr lang="en-US" sz="2000" dirty="0"/>
          </a:p>
        </p:txBody>
      </p:sp>
      <p:sp>
        <p:nvSpPr>
          <p:cNvPr id="5" name="Rectangle 4">
            <a:extLst>
              <a:ext uri="{FF2B5EF4-FFF2-40B4-BE49-F238E27FC236}">
                <a16:creationId xmlns=""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err="1">
                <a:solidFill>
                  <a:srgbClr val="FF0000"/>
                </a:solidFill>
              </a:rPr>
              <a:t>Prekogranični</a:t>
            </a:r>
            <a:r>
              <a:rPr lang="sr-Latn-RS" sz="2400" b="1" dirty="0">
                <a:solidFill>
                  <a:srgbClr val="FF0000"/>
                </a:solidFill>
              </a:rPr>
              <a:t> pristup sačuvanim računarskim podacima uz saglasnost ili kada su dostupni javnosti</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dirty="0"/>
          </a:p>
        </p:txBody>
      </p:sp>
    </p:spTree>
    <p:extLst>
      <p:ext uri="{BB962C8B-B14F-4D97-AF65-F5344CB8AC3E}">
        <p14:creationId xmlns:p14="http://schemas.microsoft.com/office/powerpoint/2010/main" val="73814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189475" y="1166842"/>
            <a:ext cx="4572000" cy="4493538"/>
          </a:xfrm>
          <a:prstGeom prst="rect">
            <a:avLst/>
          </a:prstGeom>
        </p:spPr>
        <p:txBody>
          <a:bodyPr>
            <a:spAutoFit/>
          </a:bodyPr>
          <a:lstStyle/>
          <a:p>
            <a:pPr marL="342900" lvl="0" indent="-342900" algn="just">
              <a:buFont typeface="Arial" panose="020B0604020202020204" pitchFamily="34" charset="0"/>
              <a:buChar char="•"/>
            </a:pPr>
            <a:r>
              <a:rPr lang="sr-Latn-RS" sz="2200" b="1" dirty="0"/>
              <a:t>Internet je globalno dostupan</a:t>
            </a:r>
            <a:r>
              <a:rPr lang="es-CL" sz="2200" dirty="0"/>
              <a:t>, </a:t>
            </a:r>
            <a:r>
              <a:rPr lang="sr-Latn-RS" sz="2200" dirty="0"/>
              <a:t>što stvara više mogućnosti kriminalcima </a:t>
            </a:r>
            <a:endParaRPr lang="en-US" sz="2200" dirty="0"/>
          </a:p>
          <a:p>
            <a:pPr marL="342900" lvl="0" indent="-342900" algn="just">
              <a:buFont typeface="Arial" panose="020B0604020202020204" pitchFamily="34" charset="0"/>
              <a:buChar char="•"/>
            </a:pPr>
            <a:r>
              <a:rPr lang="sr-Latn-RS" sz="2200" b="1" dirty="0"/>
              <a:t>Koristi ga gotovo svako </a:t>
            </a:r>
            <a:r>
              <a:rPr lang="sr-Latn-RS" sz="2200" dirty="0"/>
              <a:t>na našoj planeti i on omogućuje da se krivična dela vrše na daljinu </a:t>
            </a:r>
            <a:endParaRPr lang="en-US" sz="2200" dirty="0"/>
          </a:p>
          <a:p>
            <a:pPr marL="342900" lvl="0" indent="-342900" algn="just">
              <a:buFont typeface="Arial" panose="020B0604020202020204" pitchFamily="34" charset="0"/>
              <a:buChar char="•"/>
            </a:pPr>
            <a:r>
              <a:rPr lang="sr-Latn-RS" sz="2200" b="1" dirty="0" err="1"/>
              <a:t>Visokotehnološkom</a:t>
            </a:r>
            <a:r>
              <a:rPr lang="sr-Latn-RS" sz="2200" b="1" dirty="0"/>
              <a:t> kriminalu se mora pristupiti </a:t>
            </a:r>
            <a:r>
              <a:rPr lang="sr-Latn-RS" sz="2200" dirty="0"/>
              <a:t>kao globalnoj pojavi </a:t>
            </a:r>
            <a:endParaRPr lang="en-US" sz="2200" dirty="0"/>
          </a:p>
          <a:p>
            <a:pPr marL="342900" indent="-342900" algn="just">
              <a:buFont typeface="Arial" panose="020B0604020202020204" pitchFamily="34" charset="0"/>
              <a:buChar char="•"/>
            </a:pPr>
            <a:r>
              <a:rPr lang="sr-Latn-RS" sz="2200" b="1" dirty="0"/>
              <a:t>Ta međunarodna dimenzija </a:t>
            </a:r>
            <a:r>
              <a:rPr lang="sr-Latn-RS" sz="2200" dirty="0"/>
              <a:t>ima suštinski značaj za valjano razumevanje celokupne stvarnosti </a:t>
            </a:r>
            <a:r>
              <a:rPr lang="sr-Latn-RS" sz="2200" dirty="0" err="1"/>
              <a:t>visokotehnološkog</a:t>
            </a:r>
            <a:r>
              <a:rPr lang="sr-Latn-RS" sz="2200" dirty="0"/>
              <a:t> kriminaliteta</a:t>
            </a:r>
            <a:endParaRPr lang="en-GB" sz="2200" dirty="0"/>
          </a:p>
        </p:txBody>
      </p:sp>
      <p:sp>
        <p:nvSpPr>
          <p:cNvPr id="6" name="Rectangle 5">
            <a:extLst>
              <a:ext uri="{FF2B5EF4-FFF2-40B4-BE49-F238E27FC236}">
                <a16:creationId xmlns="" xmlns:a16="http://schemas.microsoft.com/office/drawing/2014/main" id="{AC27F312-0B6C-0449-8FCC-B5B66A2714AD}"/>
              </a:ext>
            </a:extLst>
          </p:cNvPr>
          <p:cNvSpPr/>
          <p:nvPr/>
        </p:nvSpPr>
        <p:spPr>
          <a:xfrm>
            <a:off x="4968240" y="1166842"/>
            <a:ext cx="4038600" cy="2800767"/>
          </a:xfrm>
          <a:prstGeom prst="rect">
            <a:avLst/>
          </a:prstGeom>
        </p:spPr>
        <p:txBody>
          <a:bodyPr wrap="square">
            <a:spAutoFit/>
          </a:bodyPr>
          <a:lstStyle/>
          <a:p>
            <a:pPr lvl="0" algn="just"/>
            <a:r>
              <a:rPr lang="sr-Latn-RS" sz="2200" b="1" dirty="0" err="1"/>
              <a:t>Visokotehnološki</a:t>
            </a:r>
            <a:r>
              <a:rPr lang="sr-Latn-RS" sz="2200" b="1" dirty="0"/>
              <a:t> kriminal je ponajviše </a:t>
            </a:r>
            <a:r>
              <a:rPr lang="sr-Latn-RS" sz="2200" b="1" dirty="0" err="1"/>
              <a:t>transnacionalan</a:t>
            </a:r>
            <a:r>
              <a:rPr lang="sr-Latn-RS" sz="2200" b="1" dirty="0"/>
              <a:t> </a:t>
            </a:r>
            <a:r>
              <a:rPr lang="sr-Latn-RS" sz="2200" dirty="0"/>
              <a:t>među svim vidovima kriminala</a:t>
            </a:r>
            <a:endParaRPr lang="en-US" sz="2200" dirty="0"/>
          </a:p>
          <a:p>
            <a:pPr lvl="0" algn="just"/>
            <a:r>
              <a:rPr lang="sr-Latn-RS" sz="2200" b="1" dirty="0"/>
              <a:t>Za istragu </a:t>
            </a:r>
            <a:r>
              <a:rPr lang="sr-Latn-RS" sz="2200" b="1" dirty="0" err="1"/>
              <a:t>visokotehnološkog</a:t>
            </a:r>
            <a:r>
              <a:rPr lang="sr-Latn-RS" sz="2200" b="1" dirty="0"/>
              <a:t> kriminala </a:t>
            </a:r>
            <a:r>
              <a:rPr lang="sr-Latn-RS" sz="2200" dirty="0"/>
              <a:t>potrebna je delotvorna međunarodna saradnja</a:t>
            </a:r>
            <a:endParaRPr lang="en-US" sz="2200" dirty="0"/>
          </a:p>
          <a:p>
            <a:pPr lvl="0" algn="just"/>
            <a:r>
              <a:rPr lang="sr-Latn-RS" sz="2200" b="1" dirty="0"/>
              <a:t>Bez takve saradnje </a:t>
            </a:r>
            <a:r>
              <a:rPr lang="sr-Latn-RS" sz="2200" dirty="0"/>
              <a:t>nema izgleda da istrage budu uspešne</a:t>
            </a:r>
            <a:endParaRPr lang="en-US" sz="2200" dirty="0"/>
          </a:p>
        </p:txBody>
      </p:sp>
      <p:pic>
        <p:nvPicPr>
          <p:cNvPr id="7" name="Picture 6">
            <a:extLst>
              <a:ext uri="{FF2B5EF4-FFF2-40B4-BE49-F238E27FC236}">
                <a16:creationId xmlns="" xmlns:a16="http://schemas.microsoft.com/office/drawing/2014/main" id="{E6B07E91-28B4-5143-BC17-7E9A52492C6D}"/>
              </a:ext>
            </a:extLst>
          </p:cNvPr>
          <p:cNvPicPr>
            <a:picLocks noChangeAspect="1"/>
          </p:cNvPicPr>
          <p:nvPr/>
        </p:nvPicPr>
        <p:blipFill>
          <a:blip r:embed="rId3"/>
          <a:stretch>
            <a:fillRect/>
          </a:stretch>
        </p:blipFill>
        <p:spPr>
          <a:xfrm>
            <a:off x="5452541" y="4078191"/>
            <a:ext cx="3131171" cy="2354447"/>
          </a:xfrm>
          <a:prstGeom prst="rect">
            <a:avLst/>
          </a:prstGeom>
        </p:spPr>
      </p:pic>
      <p:sp>
        <p:nvSpPr>
          <p:cNvPr id="8" name="Rectangle 7">
            <a:extLst>
              <a:ext uri="{FF2B5EF4-FFF2-40B4-BE49-F238E27FC236}">
                <a16:creationId xmlns="" xmlns:a16="http://schemas.microsoft.com/office/drawing/2014/main" id="{C98CB215-40AC-4077-A880-FD25180A4E5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 xmlns:a16="http://schemas.microsoft.com/office/drawing/2014/main"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dirty="0"/>
          </a:p>
        </p:txBody>
      </p:sp>
      <p:sp>
        <p:nvSpPr>
          <p:cNvPr id="6" name="Rectangle 5">
            <a:extLst>
              <a:ext uri="{FF2B5EF4-FFF2-40B4-BE49-F238E27FC236}">
                <a16:creationId xmlns="" xmlns:a16="http://schemas.microsoft.com/office/drawing/2014/main" id="{0C6C38FF-ED8D-413F-A682-D97666F45D5B}"/>
              </a:ext>
            </a:extLst>
          </p:cNvPr>
          <p:cNvSpPr/>
          <p:nvPr/>
        </p:nvSpPr>
        <p:spPr>
          <a:xfrm>
            <a:off x="1660124" y="37683"/>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dirty="0"/>
              <a:t>Član 32.</a:t>
            </a:r>
            <a:endParaRPr lang="en-US" sz="2400" dirty="0"/>
          </a:p>
          <a:p>
            <a:pPr algn="r"/>
            <a:r>
              <a:rPr lang="sr-Latn-RS" sz="2400" dirty="0" err="1"/>
              <a:t>Prekogranični</a:t>
            </a:r>
            <a:r>
              <a:rPr lang="sr-Latn-RS" sz="2400" dirty="0"/>
              <a:t> pristup sačuvanim računarskim podacima uz saglasnost ili kada su dostupni </a:t>
            </a:r>
            <a:r>
              <a:rPr lang="sr-Latn-RS" sz="2800" dirty="0"/>
              <a:t>javnosti</a:t>
            </a:r>
            <a:endParaRPr lang="en-US" sz="2800" dirty="0"/>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 xmlns:a16="http://schemas.microsoft.com/office/drawing/2014/main" id="{E9B5B0CB-3022-466A-8A5F-829F9CD44FE6}"/>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 xmlns:a16="http://schemas.microsoft.com/office/drawing/2014/main" id="{8648AAE3-8850-4602-A618-2C80543DE70D}"/>
              </a:ext>
            </a:extLst>
          </p:cNvPr>
          <p:cNvSpPr txBox="1"/>
          <p:nvPr/>
        </p:nvSpPr>
        <p:spPr>
          <a:xfrm>
            <a:off x="3645643" y="1073075"/>
            <a:ext cx="2393114" cy="369332"/>
          </a:xfrm>
          <a:prstGeom prst="rect">
            <a:avLst/>
          </a:prstGeom>
          <a:noFill/>
        </p:spPr>
        <p:txBody>
          <a:bodyPr wrap="square" rtlCol="0">
            <a:spAutoFit/>
          </a:bodyPr>
          <a:lstStyle/>
          <a:p>
            <a:r>
              <a:rPr lang="sr-Latn-RS" b="1" i="1" dirty="0" smtClean="0"/>
              <a:t>Otvoren </a:t>
            </a:r>
            <a:r>
              <a:rPr lang="sr-Latn-RS" b="1" i="1" dirty="0" err="1" smtClean="0"/>
              <a:t>imejl</a:t>
            </a:r>
            <a:r>
              <a:rPr lang="sr-Latn-RS" b="1" i="1" dirty="0" smtClean="0"/>
              <a:t> klijenta </a:t>
            </a:r>
            <a:endParaRPr lang="en-GB" b="1" i="1" dirty="0"/>
          </a:p>
        </p:txBody>
      </p:sp>
      <p:pic>
        <p:nvPicPr>
          <p:cNvPr id="19" name="Graphic 18" descr="House">
            <a:extLst>
              <a:ext uri="{FF2B5EF4-FFF2-40B4-BE49-F238E27FC236}">
                <a16:creationId xmlns="" xmlns:a16="http://schemas.microsoft.com/office/drawing/2014/main" id="{79E96E60-C662-4994-BCB3-F7DFA5D7444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 xmlns:a16="http://schemas.microsoft.com/office/drawing/2014/main" id="{F61A7F05-35ED-4F66-8F7A-FB4AE795F0BF}"/>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 xmlns:a16="http://schemas.microsoft.com/office/drawing/2014/main" id="{358420D5-6145-4B11-A0FE-F949992AC45E}"/>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 xmlns:a16="http://schemas.microsoft.com/office/drawing/2014/main" id="{22B2C2FC-9640-43B7-9397-BA90621C07C5}"/>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 xmlns:a16="http://schemas.microsoft.com/office/drawing/2014/main" id="{286B3E58-F79D-42A4-86E5-F114DEA9169B}"/>
              </a:ext>
            </a:extLst>
          </p:cNvPr>
          <p:cNvSpPr txBox="1"/>
          <p:nvPr/>
        </p:nvSpPr>
        <p:spPr>
          <a:xfrm>
            <a:off x="336967" y="2841029"/>
            <a:ext cx="2337628" cy="369332"/>
          </a:xfrm>
          <a:prstGeom prst="rect">
            <a:avLst/>
          </a:prstGeom>
          <a:noFill/>
        </p:spPr>
        <p:txBody>
          <a:bodyPr wrap="none" rtlCol="0">
            <a:spAutoFit/>
          </a:bodyPr>
          <a:lstStyle/>
          <a:p>
            <a:pPr algn="ctr"/>
            <a:r>
              <a:rPr lang="sr-Latn-RS" b="1" i="1" dirty="0" smtClean="0"/>
              <a:t>Pretres kuće u zemlji A</a:t>
            </a:r>
            <a:endParaRPr lang="en-GB" b="1" i="1" dirty="0"/>
          </a:p>
        </p:txBody>
      </p:sp>
      <p:sp>
        <p:nvSpPr>
          <p:cNvPr id="43" name="TextBox 42">
            <a:extLst>
              <a:ext uri="{FF2B5EF4-FFF2-40B4-BE49-F238E27FC236}">
                <a16:creationId xmlns="" xmlns:a16="http://schemas.microsoft.com/office/drawing/2014/main" id="{CAD91C68-59CF-49A2-A98C-BF40175BF3BA}"/>
              </a:ext>
            </a:extLst>
          </p:cNvPr>
          <p:cNvSpPr txBox="1"/>
          <p:nvPr/>
        </p:nvSpPr>
        <p:spPr>
          <a:xfrm>
            <a:off x="7310990" y="1072394"/>
            <a:ext cx="590290" cy="369332"/>
          </a:xfrm>
          <a:prstGeom prst="rect">
            <a:avLst/>
          </a:prstGeom>
          <a:noFill/>
        </p:spPr>
        <p:txBody>
          <a:bodyPr wrap="none" rtlCol="0">
            <a:spAutoFit/>
          </a:bodyPr>
          <a:lstStyle/>
          <a:p>
            <a:r>
              <a:rPr lang="sr-Latn-RS" b="1" i="1" dirty="0" smtClean="0"/>
              <a:t>Svet</a:t>
            </a:r>
            <a:endParaRPr lang="en-GB" b="1" i="1" dirty="0"/>
          </a:p>
        </p:txBody>
      </p:sp>
      <p:sp>
        <p:nvSpPr>
          <p:cNvPr id="45" name="TextBox 44">
            <a:extLst>
              <a:ext uri="{FF2B5EF4-FFF2-40B4-BE49-F238E27FC236}">
                <a16:creationId xmlns="" xmlns:a16="http://schemas.microsoft.com/office/drawing/2014/main" id="{3BF697B0-9FF7-4B9B-B96A-7D0800D0D4AE}"/>
              </a:ext>
            </a:extLst>
          </p:cNvPr>
          <p:cNvSpPr txBox="1"/>
          <p:nvPr/>
        </p:nvSpPr>
        <p:spPr>
          <a:xfrm>
            <a:off x="413385" y="5404652"/>
            <a:ext cx="2594172" cy="646331"/>
          </a:xfrm>
          <a:prstGeom prst="rect">
            <a:avLst/>
          </a:prstGeom>
          <a:noFill/>
        </p:spPr>
        <p:txBody>
          <a:bodyPr wrap="none" rtlCol="0">
            <a:spAutoFit/>
          </a:bodyPr>
          <a:lstStyle/>
          <a:p>
            <a:pPr algn="ctr"/>
            <a:r>
              <a:rPr lang="sr-Latn-RS" b="1" i="1" dirty="0" smtClean="0"/>
              <a:t>Sadržaj </a:t>
            </a:r>
            <a:r>
              <a:rPr lang="sr-Latn-RS" b="1" i="1" dirty="0" err="1" smtClean="0"/>
              <a:t>mejla</a:t>
            </a:r>
            <a:r>
              <a:rPr lang="sr-Latn-RS" b="1" i="1" dirty="0" smtClean="0"/>
              <a:t> na serveru </a:t>
            </a:r>
            <a:br>
              <a:rPr lang="sr-Latn-RS" b="1" i="1" dirty="0" smtClean="0"/>
            </a:br>
            <a:r>
              <a:rPr lang="sr-Latn-RS" b="1" i="1" dirty="0" smtClean="0"/>
              <a:t>ISP u zemlji B</a:t>
            </a:r>
            <a:endParaRPr lang="en-GB" b="1" i="1" dirty="0"/>
          </a:p>
        </p:txBody>
      </p:sp>
      <p:sp>
        <p:nvSpPr>
          <p:cNvPr id="47" name="TextBox 46">
            <a:extLst>
              <a:ext uri="{FF2B5EF4-FFF2-40B4-BE49-F238E27FC236}">
                <a16:creationId xmlns="" xmlns:a16="http://schemas.microsoft.com/office/drawing/2014/main" id="{8B2970FA-440D-4C86-B103-0B4B6837CA9E}"/>
              </a:ext>
            </a:extLst>
          </p:cNvPr>
          <p:cNvSpPr txBox="1"/>
          <p:nvPr/>
        </p:nvSpPr>
        <p:spPr>
          <a:xfrm>
            <a:off x="3103840" y="5404864"/>
            <a:ext cx="2924530" cy="646331"/>
          </a:xfrm>
          <a:prstGeom prst="rect">
            <a:avLst/>
          </a:prstGeom>
          <a:noFill/>
        </p:spPr>
        <p:txBody>
          <a:bodyPr wrap="square" rtlCol="0">
            <a:spAutoFit/>
          </a:bodyPr>
          <a:lstStyle/>
          <a:p>
            <a:pPr algn="ctr"/>
            <a:r>
              <a:rPr lang="sr-Latn-RS" b="1" i="1" dirty="0" smtClean="0"/>
              <a:t>Saglasnost vlasnika </a:t>
            </a:r>
            <a:br>
              <a:rPr lang="sr-Latn-RS" b="1" i="1" dirty="0" smtClean="0"/>
            </a:br>
            <a:r>
              <a:rPr lang="sr-Latn-RS" b="1" i="1" dirty="0" err="1" smtClean="0"/>
              <a:t>imejl</a:t>
            </a:r>
            <a:r>
              <a:rPr lang="sr-Latn-RS" b="1" i="1" dirty="0" smtClean="0"/>
              <a:t> naloga</a:t>
            </a:r>
            <a:endParaRPr lang="en-GB" b="1" i="1" dirty="0"/>
          </a:p>
        </p:txBody>
      </p:sp>
      <p:sp>
        <p:nvSpPr>
          <p:cNvPr id="49" name="TextBox 48">
            <a:extLst>
              <a:ext uri="{FF2B5EF4-FFF2-40B4-BE49-F238E27FC236}">
                <a16:creationId xmlns="" xmlns:a16="http://schemas.microsoft.com/office/drawing/2014/main" id="{3DC45FD8-6CA8-408F-8DE3-07209961F530}"/>
              </a:ext>
            </a:extLst>
          </p:cNvPr>
          <p:cNvSpPr txBox="1"/>
          <p:nvPr/>
        </p:nvSpPr>
        <p:spPr>
          <a:xfrm>
            <a:off x="6177901" y="5320249"/>
            <a:ext cx="2961259" cy="923330"/>
          </a:xfrm>
          <a:prstGeom prst="rect">
            <a:avLst/>
          </a:prstGeom>
          <a:noFill/>
        </p:spPr>
        <p:txBody>
          <a:bodyPr wrap="none" rtlCol="0">
            <a:spAutoFit/>
          </a:bodyPr>
          <a:lstStyle/>
          <a:p>
            <a:pPr algn="ctr"/>
            <a:r>
              <a:rPr lang="sr-Latn-RS" b="1" i="1" dirty="0" smtClean="0"/>
              <a:t>Pristup ili naredba  za slanje</a:t>
            </a:r>
            <a:br>
              <a:rPr lang="sr-Latn-RS" b="1" i="1" dirty="0" smtClean="0"/>
            </a:br>
            <a:r>
              <a:rPr lang="sr-Latn-RS" b="1" i="1" dirty="0" smtClean="0"/>
              <a:t>sadržaja </a:t>
            </a:r>
            <a:r>
              <a:rPr lang="sr-Latn-RS" b="1" i="1" dirty="0" err="1" smtClean="0"/>
              <a:t>mejla</a:t>
            </a:r>
            <a:r>
              <a:rPr lang="sr-Latn-RS" b="1" i="1" dirty="0" smtClean="0"/>
              <a:t> sa ISP servera</a:t>
            </a:r>
          </a:p>
          <a:p>
            <a:pPr algn="ctr"/>
            <a:r>
              <a:rPr lang="sr-Latn-RS" b="1" i="1" dirty="0" smtClean="0"/>
              <a:t>u zemlji B</a:t>
            </a:r>
            <a:endParaRPr lang="en-GB" b="1" i="1" dirty="0"/>
          </a:p>
        </p:txBody>
      </p:sp>
      <p:pic>
        <p:nvPicPr>
          <p:cNvPr id="51" name="Graphic 50" descr="Server">
            <a:extLst>
              <a:ext uri="{FF2B5EF4-FFF2-40B4-BE49-F238E27FC236}">
                <a16:creationId xmlns="" xmlns:a16="http://schemas.microsoft.com/office/drawing/2014/main" id="{2D9BF52B-6D6C-4499-968F-B24DD8694B1A}"/>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 xmlns:a16="http://schemas.microsoft.com/office/drawing/2014/main"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r-Latn-RS" sz="2000" b="1" dirty="0" smtClean="0">
                <a:solidFill>
                  <a:srgbClr val="FF0000"/>
                </a:solidFill>
              </a:rPr>
              <a:t>Pristup ili prijem sadržaja </a:t>
            </a:r>
            <a:r>
              <a:rPr lang="sr-Latn-RS" sz="2000" b="1" dirty="0" err="1" smtClean="0">
                <a:solidFill>
                  <a:srgbClr val="FF0000"/>
                </a:solidFill>
              </a:rPr>
              <a:t>mejla</a:t>
            </a:r>
            <a:r>
              <a:rPr lang="sr-Latn-RS" sz="2000" b="1" dirty="0" smtClean="0">
                <a:solidFill>
                  <a:srgbClr val="FF0000"/>
                </a:solidFill>
              </a:rPr>
              <a:t> u zemlji A</a:t>
            </a:r>
            <a:endParaRPr lang="en-GB" sz="2000" b="1" dirty="0">
              <a:solidFill>
                <a:srgbClr val="FF0000"/>
              </a:solidFill>
            </a:endParaRPr>
          </a:p>
        </p:txBody>
      </p:sp>
      <p:sp>
        <p:nvSpPr>
          <p:cNvPr id="32" name="Slide Number Placeholder 1">
            <a:extLst>
              <a:ext uri="{FF2B5EF4-FFF2-40B4-BE49-F238E27FC236}">
                <a16:creationId xmlns=""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dirty="0"/>
          </a:p>
        </p:txBody>
      </p:sp>
      <p:sp>
        <p:nvSpPr>
          <p:cNvPr id="24" name="Rectangle 23">
            <a:extLst>
              <a:ext uri="{FF2B5EF4-FFF2-40B4-BE49-F238E27FC236}">
                <a16:creationId xmlns="" xmlns:a16="http://schemas.microsoft.com/office/drawing/2014/main"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800" dirty="0">
                <a:latin typeface="Verdana" panose="020B0604030504040204" pitchFamily="34" charset="0"/>
                <a:ea typeface="Verdana" panose="020B0604030504040204" pitchFamily="34" charset="0"/>
              </a:rPr>
              <a:t>Član </a:t>
            </a:r>
            <a:r>
              <a:rPr lang="en-GB" sz="2800" dirty="0">
                <a:latin typeface="Verdana" panose="020B0604030504040204" pitchFamily="34" charset="0"/>
                <a:ea typeface="Verdana" panose="020B0604030504040204" pitchFamily="34" charset="0"/>
              </a:rPr>
              <a:t>32</a:t>
            </a:r>
            <a:r>
              <a:rPr lang="sr-Latn-RS" sz="2800" dirty="0">
                <a:latin typeface="Verdana" panose="020B0604030504040204" pitchFamily="34" charset="0"/>
                <a:ea typeface="Verdana" panose="020B0604030504040204" pitchFamily="34" charset="0"/>
              </a:rPr>
              <a:t>.</a:t>
            </a:r>
            <a:endParaRPr lang="en-GB" sz="2800" dirty="0">
              <a:latin typeface="Verdana" panose="020B0604030504040204" pitchFamily="34" charset="0"/>
              <a:ea typeface="Verdana" panose="020B0604030504040204" pitchFamily="34" charset="0"/>
            </a:endParaRPr>
          </a:p>
          <a:p>
            <a:pPr algn="r">
              <a:lnSpc>
                <a:spcPct val="80000"/>
              </a:lnSpc>
            </a:pPr>
            <a:r>
              <a:rPr lang="sr-Latn-RS" sz="2200" spc="-40" dirty="0" err="1">
                <a:latin typeface="Verdana" panose="020B0604030504040204" pitchFamily="34" charset="0"/>
                <a:ea typeface="Verdana" panose="020B0604030504040204" pitchFamily="34" charset="0"/>
              </a:rPr>
              <a:t>Prekogranični</a:t>
            </a:r>
            <a:r>
              <a:rPr lang="sr-Latn-RS" sz="2200" spc="-40" dirty="0">
                <a:latin typeface="Verdana" panose="020B0604030504040204" pitchFamily="34" charset="0"/>
                <a:ea typeface="Verdana" panose="020B0604030504040204" pitchFamily="34" charset="0"/>
              </a:rPr>
              <a:t> pristup sačuvanim računarskim podacima uz saglasnost  ili kada su dostupni javnosti</a:t>
            </a:r>
            <a:endParaRPr lang="en-GB" altLang="sr-Latn-RS" sz="2200" spc="-4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grpId="0" nodeType="click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ppt_y"/>
                                          </p:val>
                                        </p:tav>
                                        <p:tav tm="100000">
                                          <p:val>
                                            <p:strVal val="#ppt_y"/>
                                          </p:val>
                                        </p:tav>
                                      </p:tavLst>
                                    </p:anim>
                                  </p:childTnLst>
                                </p:cTn>
                              </p:par>
                            </p:childTnLst>
                          </p:cTn>
                        </p:par>
                        <p:par>
                          <p:cTn id="68" fill="hold">
                            <p:stCondLst>
                              <p:cond delay="500"/>
                            </p:stCondLst>
                            <p:childTnLst>
                              <p:par>
                                <p:cTn id="69" presetID="45" presetClass="entr" presetSubtype="0" fill="hold" nodeType="after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fade">
                                      <p:cBhvr>
                                        <p:cTn id="71" dur="2000"/>
                                        <p:tgtEl>
                                          <p:spTgt spid="23"/>
                                        </p:tgtEl>
                                      </p:cBhvr>
                                    </p:animEffect>
                                    <p:anim calcmode="lin" valueType="num">
                                      <p:cBhvr>
                                        <p:cTn id="72" dur="2000" fill="hold"/>
                                        <p:tgtEl>
                                          <p:spTgt spid="23"/>
                                        </p:tgtEl>
                                        <p:attrNameLst>
                                          <p:attrName>ppt_w</p:attrName>
                                        </p:attrNameLst>
                                      </p:cBhvr>
                                      <p:tavLst>
                                        <p:tav tm="0" fmla="#ppt_w*sin(2.5*pi*$)">
                                          <p:val>
                                            <p:fltVal val="0"/>
                                          </p:val>
                                        </p:tav>
                                        <p:tav tm="100000">
                                          <p:val>
                                            <p:fltVal val="1"/>
                                          </p:val>
                                        </p:tav>
                                      </p:tavLst>
                                    </p:anim>
                                    <p:anim calcmode="lin" valueType="num">
                                      <p:cBhvr>
                                        <p:cTn id="73" dur="2000" fill="hold"/>
                                        <p:tgtEl>
                                          <p:spTgt spid="23"/>
                                        </p:tgtEl>
                                        <p:attrNameLst>
                                          <p:attrName>ppt_h</p:attrName>
                                        </p:attrNameLst>
                                      </p:cBhvr>
                                      <p:tavLst>
                                        <p:tav tm="0">
                                          <p:val>
                                            <p:strVal val="#ppt_h"/>
                                          </p:val>
                                        </p:tav>
                                        <p:tav tm="100000">
                                          <p:val>
                                            <p:strVal val="#ppt_h"/>
                                          </p:val>
                                        </p:tav>
                                      </p:tavLst>
                                    </p:anim>
                                  </p:childTnLst>
                                </p:cTn>
                              </p:par>
                            </p:childTnLst>
                          </p:cTn>
                        </p:par>
                        <p:par>
                          <p:cTn id="74" fill="hold">
                            <p:stCondLst>
                              <p:cond delay="2500"/>
                            </p:stCondLst>
                            <p:childTnLst>
                              <p:par>
                                <p:cTn id="75" presetID="45"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2000"/>
                                        <p:tgtEl>
                                          <p:spTgt spid="47"/>
                                        </p:tgtEl>
                                      </p:cBhvr>
                                    </p:animEffect>
                                    <p:anim calcmode="lin" valueType="num">
                                      <p:cBhvr>
                                        <p:cTn id="78" dur="2000" fill="hold"/>
                                        <p:tgtEl>
                                          <p:spTgt spid="47"/>
                                        </p:tgtEl>
                                        <p:attrNameLst>
                                          <p:attrName>ppt_w</p:attrName>
                                        </p:attrNameLst>
                                      </p:cBhvr>
                                      <p:tavLst>
                                        <p:tav tm="0" fmla="#ppt_w*sin(2.5*pi*$)">
                                          <p:val>
                                            <p:fltVal val="0"/>
                                          </p:val>
                                        </p:tav>
                                        <p:tav tm="100000">
                                          <p:val>
                                            <p:fltVal val="1"/>
                                          </p:val>
                                        </p:tav>
                                      </p:tavLst>
                                    </p:anim>
                                    <p:anim calcmode="lin" valueType="num">
                                      <p:cBhvr>
                                        <p:cTn id="79"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8" fill="hold" grpId="0" nodeType="click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fill="hold"/>
                                        <p:tgtEl>
                                          <p:spTgt spid="35"/>
                                        </p:tgtEl>
                                        <p:attrNameLst>
                                          <p:attrName>ppt_x</p:attrName>
                                        </p:attrNameLst>
                                      </p:cBhvr>
                                      <p:tavLst>
                                        <p:tav tm="0">
                                          <p:val>
                                            <p:strVal val="0-#ppt_w/2"/>
                                          </p:val>
                                        </p:tav>
                                        <p:tav tm="100000">
                                          <p:val>
                                            <p:strVal val="#ppt_x"/>
                                          </p:val>
                                        </p:tav>
                                      </p:tavLst>
                                    </p:anim>
                                    <p:anim calcmode="lin" valueType="num">
                                      <p:cBhvr additive="base">
                                        <p:cTn id="85" dur="500" fill="hold"/>
                                        <p:tgtEl>
                                          <p:spTgt spid="35"/>
                                        </p:tgtEl>
                                        <p:attrNameLst>
                                          <p:attrName>ppt_y</p:attrName>
                                        </p:attrNameLst>
                                      </p:cBhvr>
                                      <p:tavLst>
                                        <p:tav tm="0">
                                          <p:val>
                                            <p:strVal val="#ppt_y"/>
                                          </p:val>
                                        </p:tav>
                                        <p:tav tm="100000">
                                          <p:val>
                                            <p:strVal val="#ppt_y"/>
                                          </p:val>
                                        </p:tav>
                                      </p:tavLst>
                                    </p:anim>
                                  </p:childTnLst>
                                </p:cTn>
                              </p:par>
                            </p:childTnLst>
                          </p:cTn>
                        </p:par>
                        <p:par>
                          <p:cTn id="86" fill="hold">
                            <p:stCondLst>
                              <p:cond delay="500"/>
                            </p:stCondLst>
                            <p:childTnLst>
                              <p:par>
                                <p:cTn id="87" presetID="2" presetClass="entr" presetSubtype="6" fill="hold" nodeType="afterEffect">
                                  <p:stCondLst>
                                    <p:cond delay="0"/>
                                  </p:stCondLst>
                                  <p:childTnLst>
                                    <p:set>
                                      <p:cBhvr>
                                        <p:cTn id="88" dur="1" fill="hold">
                                          <p:stCondLst>
                                            <p:cond delay="0"/>
                                          </p:stCondLst>
                                        </p:cTn>
                                        <p:tgtEl>
                                          <p:spTgt spid="51"/>
                                        </p:tgtEl>
                                        <p:attrNameLst>
                                          <p:attrName>style.visibility</p:attrName>
                                        </p:attrNameLst>
                                      </p:cBhvr>
                                      <p:to>
                                        <p:strVal val="visible"/>
                                      </p:to>
                                    </p:set>
                                    <p:anim calcmode="lin" valueType="num">
                                      <p:cBhvr additive="base">
                                        <p:cTn id="89" dur="750" fill="hold"/>
                                        <p:tgtEl>
                                          <p:spTgt spid="51"/>
                                        </p:tgtEl>
                                        <p:attrNameLst>
                                          <p:attrName>ppt_x</p:attrName>
                                        </p:attrNameLst>
                                      </p:cBhvr>
                                      <p:tavLst>
                                        <p:tav tm="0">
                                          <p:val>
                                            <p:strVal val="1+#ppt_w/2"/>
                                          </p:val>
                                        </p:tav>
                                        <p:tav tm="100000">
                                          <p:val>
                                            <p:strVal val="#ppt_x"/>
                                          </p:val>
                                        </p:tav>
                                      </p:tavLst>
                                    </p:anim>
                                    <p:anim calcmode="lin" valueType="num">
                                      <p:cBhvr additive="base">
                                        <p:cTn id="90" dur="750" fill="hold"/>
                                        <p:tgtEl>
                                          <p:spTgt spid="51"/>
                                        </p:tgtEl>
                                        <p:attrNameLst>
                                          <p:attrName>ppt_y</p:attrName>
                                        </p:attrNameLst>
                                      </p:cBhvr>
                                      <p:tavLst>
                                        <p:tav tm="0">
                                          <p:val>
                                            <p:strVal val="1+#ppt_h/2"/>
                                          </p:val>
                                        </p:tav>
                                        <p:tav tm="100000">
                                          <p:val>
                                            <p:strVal val="#ppt_y"/>
                                          </p:val>
                                        </p:tav>
                                      </p:tavLst>
                                    </p:anim>
                                  </p:childTnLst>
                                </p:cTn>
                              </p:par>
                            </p:childTnLst>
                          </p:cTn>
                        </p:par>
                        <p:par>
                          <p:cTn id="91" fill="hold">
                            <p:stCondLst>
                              <p:cond delay="1250"/>
                            </p:stCondLst>
                            <p:childTnLst>
                              <p:par>
                                <p:cTn id="92" presetID="2" presetClass="entr" presetSubtype="6"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additive="base">
                                        <p:cTn id="94" dur="750" fill="hold"/>
                                        <p:tgtEl>
                                          <p:spTgt spid="49"/>
                                        </p:tgtEl>
                                        <p:attrNameLst>
                                          <p:attrName>ppt_x</p:attrName>
                                        </p:attrNameLst>
                                      </p:cBhvr>
                                      <p:tavLst>
                                        <p:tav tm="0">
                                          <p:val>
                                            <p:strVal val="1+#ppt_w/2"/>
                                          </p:val>
                                        </p:tav>
                                        <p:tav tm="100000">
                                          <p:val>
                                            <p:strVal val="#ppt_x"/>
                                          </p:val>
                                        </p:tav>
                                      </p:tavLst>
                                    </p:anim>
                                    <p:anim calcmode="lin" valueType="num">
                                      <p:cBhvr additive="base">
                                        <p:cTn id="95"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 presetClass="entr" presetSubtype="6" fill="hold" grpId="0" nodeType="clickEffect">
                                  <p:stCondLst>
                                    <p:cond delay="0"/>
                                  </p:stCondLst>
                                  <p:childTnLst>
                                    <p:set>
                                      <p:cBhvr>
                                        <p:cTn id="99" dur="1" fill="hold">
                                          <p:stCondLst>
                                            <p:cond delay="0"/>
                                          </p:stCondLst>
                                        </p:cTn>
                                        <p:tgtEl>
                                          <p:spTgt spid="57"/>
                                        </p:tgtEl>
                                        <p:attrNameLst>
                                          <p:attrName>style.visibility</p:attrName>
                                        </p:attrNameLst>
                                      </p:cBhvr>
                                      <p:to>
                                        <p:strVal val="visible"/>
                                      </p:to>
                                    </p:set>
                                    <p:anim calcmode="lin" valueType="num">
                                      <p:cBhvr additive="base">
                                        <p:cTn id="100" dur="500" fill="hold"/>
                                        <p:tgtEl>
                                          <p:spTgt spid="57"/>
                                        </p:tgtEl>
                                        <p:attrNameLst>
                                          <p:attrName>ppt_x</p:attrName>
                                        </p:attrNameLst>
                                      </p:cBhvr>
                                      <p:tavLst>
                                        <p:tav tm="0">
                                          <p:val>
                                            <p:strVal val="1+#ppt_w/2"/>
                                          </p:val>
                                        </p:tav>
                                        <p:tav tm="100000">
                                          <p:val>
                                            <p:strVal val="#ppt_x"/>
                                          </p:val>
                                        </p:tav>
                                      </p:tavLst>
                                    </p:anim>
                                    <p:anim calcmode="lin" valueType="num">
                                      <p:cBhvr additive="base">
                                        <p:cTn id="101"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4" presetClass="entr" presetSubtype="32"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box(out)">
                                      <p:cBhvr>
                                        <p:cTn id="106"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P spid="5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33</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latin typeface="Verdana" panose="020B0604030504040204" pitchFamily="34" charset="0"/>
                <a:ea typeface="Verdana" panose="020B0604030504040204" pitchFamily="34" charset="0"/>
                <a:cs typeface="Times New Roman" charset="0"/>
              </a:rPr>
              <a:t>Uzajamna pomoć u prikupljanju podataka  o saobraćaju u realnom vremenu </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0" y="1563913"/>
            <a:ext cx="4572000" cy="5016758"/>
          </a:xfrm>
          <a:prstGeom prst="rect">
            <a:avLst/>
          </a:prstGeom>
        </p:spPr>
        <p:txBody>
          <a:bodyPr>
            <a:spAutoFit/>
          </a:bodyPr>
          <a:lstStyle/>
          <a:p>
            <a:pPr marL="457200" lvl="0" indent="-457200" algn="just">
              <a:buFont typeface="+mj-lt"/>
              <a:buAutoNum type="arabicPeriod"/>
            </a:pPr>
            <a:r>
              <a:rPr lang="sr-Latn-RS" sz="2000" dirty="0"/>
              <a:t>Strane </a:t>
            </a:r>
            <a:r>
              <a:rPr lang="sr-Latn-RS" sz="2000" dirty="0" err="1"/>
              <a:t>ugovornice</a:t>
            </a:r>
            <a:r>
              <a:rPr lang="sr-Latn-RS" sz="2000" dirty="0"/>
              <a:t> treba da obezbede uzajamnu pomoć u cilju </a:t>
            </a:r>
            <a:r>
              <a:rPr lang="sr-Latn-RS" sz="2000" b="1" dirty="0"/>
              <a:t>prikupljanja u realnom vremenu podataka o saobraćaju, koji se odnose na određene komunikacije na njihovoj teritoriji, prenete preko računarskog sistema</a:t>
            </a:r>
            <a:r>
              <a:rPr lang="sr-Latn-RS" sz="2000" dirty="0"/>
              <a:t>. Na osnovu odredaba stava 2. pomoć se vrši u skladu sa uslovima i postupcima propisanim domaćim pravom.</a:t>
            </a:r>
            <a:endParaRPr lang="en-US" sz="2000" dirty="0"/>
          </a:p>
          <a:p>
            <a:pPr marL="457200" lvl="0" indent="-457200" algn="just">
              <a:buFont typeface="+mj-lt"/>
              <a:buAutoNum type="arabicPeriod"/>
            </a:pPr>
            <a:r>
              <a:rPr lang="sr-Latn-RS" sz="2000" dirty="0"/>
              <a:t>Svaka strana </a:t>
            </a:r>
            <a:r>
              <a:rPr lang="sr-Latn-RS" sz="2000" dirty="0" err="1"/>
              <a:t>ugovornica</a:t>
            </a:r>
            <a:r>
              <a:rPr lang="sr-Latn-RS" sz="2000" dirty="0"/>
              <a:t> treba da pruži takvu pomoć, </a:t>
            </a:r>
            <a:r>
              <a:rPr lang="sr-Latn-RS" sz="2000" b="1" dirty="0"/>
              <a:t>bar u slučaju onih krivičnih dela za koje bi prikupljanje podataka o saobraćaju u realnom vremenu bilo moguće u sličnom domaćem predmetu</a:t>
            </a:r>
            <a:r>
              <a:rPr lang="es-CL" sz="2000" dirty="0"/>
              <a:t>.</a:t>
            </a:r>
            <a:endParaRPr lang="en-US" sz="2000" dirty="0"/>
          </a:p>
        </p:txBody>
      </p:sp>
      <p:sp>
        <p:nvSpPr>
          <p:cNvPr id="5" name="Rectangle 4">
            <a:extLst>
              <a:ext uri="{FF2B5EF4-FFF2-40B4-BE49-F238E27FC236}">
                <a16:creationId xmlns="" xmlns:a16="http://schemas.microsoft.com/office/drawing/2014/main" id="{DCA9A6A3-8468-F74D-A0B0-44D1CC2D147F}"/>
              </a:ext>
            </a:extLst>
          </p:cNvPr>
          <p:cNvSpPr/>
          <p:nvPr/>
        </p:nvSpPr>
        <p:spPr>
          <a:xfrm>
            <a:off x="5432923" y="2706534"/>
            <a:ext cx="3344525" cy="1938992"/>
          </a:xfrm>
          <a:prstGeom prst="rect">
            <a:avLst/>
          </a:prstGeom>
        </p:spPr>
        <p:txBody>
          <a:bodyPr wrap="square">
            <a:spAutoFit/>
          </a:bodyPr>
          <a:lstStyle/>
          <a:p>
            <a:pPr marL="342900" lvl="0" indent="-342900">
              <a:buFont typeface="Arial" panose="020B0604020202020204" pitchFamily="34" charset="0"/>
              <a:buChar char="•"/>
            </a:pPr>
            <a:r>
              <a:rPr lang="sr-Latn-RS" sz="2400" b="1" dirty="0">
                <a:solidFill>
                  <a:srgbClr val="FF0000"/>
                </a:solidFill>
              </a:rPr>
              <a:t>Prikupljanje podataka o saobraćaju u realnom vremenu prenetih preko računarskog sistema</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dirty="0"/>
          </a:p>
        </p:txBody>
      </p:sp>
    </p:spTree>
    <p:extLst>
      <p:ext uri="{BB962C8B-B14F-4D97-AF65-F5344CB8AC3E}">
        <p14:creationId xmlns:p14="http://schemas.microsoft.com/office/powerpoint/2010/main" val="2907905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34</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Uzajamna pomoć u </a:t>
            </a:r>
            <a:br>
              <a:rPr lang="sr-Latn-RS" sz="2400" dirty="0" smtClean="0">
                <a:solidFill>
                  <a:schemeClr val="bg1"/>
                </a:solidFill>
                <a:latin typeface="Verdana" panose="020B0604030504040204" pitchFamily="34" charset="0"/>
                <a:ea typeface="Verdana" panose="020B0604030504040204" pitchFamily="34" charset="0"/>
                <a:cs typeface="Times New Roman" charset="0"/>
              </a:rPr>
            </a:br>
            <a:r>
              <a:rPr lang="sr-Latn-RS" sz="2400" dirty="0" smtClean="0">
                <a:solidFill>
                  <a:schemeClr val="bg1"/>
                </a:solidFill>
                <a:latin typeface="Verdana" panose="020B0604030504040204" pitchFamily="34" charset="0"/>
                <a:ea typeface="Verdana" panose="020B0604030504040204" pitchFamily="34" charset="0"/>
                <a:cs typeface="Times New Roman" charset="0"/>
              </a:rPr>
              <a:t>presretanju podataka iz sadržaja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339919" y="2175619"/>
            <a:ext cx="4572000" cy="3416320"/>
          </a:xfrm>
          <a:prstGeom prst="rect">
            <a:avLst/>
          </a:prstGeom>
        </p:spPr>
        <p:txBody>
          <a:bodyPr>
            <a:spAutoFit/>
          </a:bodyPr>
          <a:lstStyle/>
          <a:p>
            <a:pPr algn="just"/>
            <a:r>
              <a:rPr lang="sr-Latn-RS" sz="2400" dirty="0"/>
              <a:t>Strane </a:t>
            </a:r>
            <a:r>
              <a:rPr lang="sr-Latn-RS" sz="2400" dirty="0" err="1"/>
              <a:t>ugovornice</a:t>
            </a:r>
            <a:r>
              <a:rPr lang="sr-Latn-RS" sz="2400" dirty="0"/>
              <a:t> </a:t>
            </a:r>
            <a:r>
              <a:rPr lang="sr-Latn-RS" sz="2400" b="1" dirty="0"/>
              <a:t>treba da obezbede uzajamnu pomoć u cilju prikupljanja ili snimanja u realnom vremenu podataka iz sadržaja </a:t>
            </a:r>
            <a:r>
              <a:rPr lang="sr-Latn-RS" sz="2400" dirty="0"/>
              <a:t>određenih komunikacija, prenetih preko računarskog sistema, </a:t>
            </a:r>
            <a:r>
              <a:rPr lang="sr-Latn-RS" sz="2400" b="1" dirty="0"/>
              <a:t>do granice koju dozvoljavaju međusobno važeći ugovori i domaće pravo.</a:t>
            </a:r>
            <a:endParaRPr lang="en-US" sz="2400" dirty="0"/>
          </a:p>
        </p:txBody>
      </p:sp>
      <p:sp>
        <p:nvSpPr>
          <p:cNvPr id="5" name="Rectangle 4">
            <a:extLst>
              <a:ext uri="{FF2B5EF4-FFF2-40B4-BE49-F238E27FC236}">
                <a16:creationId xmlns="" xmlns:a16="http://schemas.microsoft.com/office/drawing/2014/main" id="{816AA7D2-EA68-D846-B62C-65BDFB3671F3}"/>
              </a:ext>
            </a:extLst>
          </p:cNvPr>
          <p:cNvSpPr/>
          <p:nvPr/>
        </p:nvSpPr>
        <p:spPr>
          <a:xfrm>
            <a:off x="5230317" y="3075866"/>
            <a:ext cx="3683766" cy="1200329"/>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Prikupljanje ili snimanje u realnom vremenu podataka iz sadržaja</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dirty="0"/>
          </a:p>
        </p:txBody>
      </p:sp>
    </p:spTree>
    <p:extLst>
      <p:ext uri="{BB962C8B-B14F-4D97-AF65-F5344CB8AC3E}">
        <p14:creationId xmlns:p14="http://schemas.microsoft.com/office/powerpoint/2010/main" val="4141717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Članovi </a:t>
            </a:r>
            <a:r>
              <a:rPr lang="en-GB" sz="2400" dirty="0" smtClean="0">
                <a:latin typeface="Verdana" panose="020B0604030504040204" pitchFamily="34" charset="0"/>
                <a:ea typeface="Verdana" panose="020B0604030504040204" pitchFamily="34" charset="0"/>
              </a:rPr>
              <a:t>33</a:t>
            </a:r>
            <a:r>
              <a:rPr lang="sr-Latn-RS" sz="2400" dirty="0" smtClean="0">
                <a:latin typeface="Verdana" panose="020B0604030504040204" pitchFamily="34" charset="0"/>
                <a:ea typeface="Verdana" panose="020B0604030504040204" pitchFamily="34" charset="0"/>
              </a:rPr>
              <a:t>.</a:t>
            </a:r>
            <a:r>
              <a:rPr lang="en-GB" sz="2400" dirty="0" smtClean="0">
                <a:latin typeface="Verdana" panose="020B0604030504040204" pitchFamily="34" charset="0"/>
                <a:ea typeface="Verdana" panose="020B0604030504040204" pitchFamily="34" charset="0"/>
              </a:rPr>
              <a:t> </a:t>
            </a:r>
            <a:r>
              <a:rPr lang="sr-Latn-RS" sz="2400" dirty="0" smtClean="0">
                <a:latin typeface="Verdana" panose="020B0604030504040204" pitchFamily="34" charset="0"/>
                <a:ea typeface="Verdana" panose="020B0604030504040204" pitchFamily="34" charset="0"/>
              </a:rPr>
              <a:t>i </a:t>
            </a:r>
            <a:r>
              <a:rPr lang="en-GB" sz="2400" dirty="0" smtClean="0">
                <a:latin typeface="Verdana" panose="020B0604030504040204" pitchFamily="34" charset="0"/>
                <a:ea typeface="Verdana" panose="020B0604030504040204" pitchFamily="34" charset="0"/>
              </a:rPr>
              <a:t>34</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smtClean="0">
                <a:latin typeface="Verdana" panose="020B0604030504040204" pitchFamily="34" charset="0"/>
                <a:ea typeface="Verdana" panose="020B0604030504040204" pitchFamily="34" charset="0"/>
              </a:rPr>
              <a:t>Sprovođenje</a:t>
            </a:r>
            <a:endParaRPr lang="en-GB" sz="2400" dirty="0">
              <a:latin typeface="Verdana" panose="020B0604030504040204" pitchFamily="34" charset="0"/>
              <a:ea typeface="Verdana" panose="020B0604030504040204" pitchFamily="34" charset="0"/>
            </a:endParaRPr>
          </a:p>
        </p:txBody>
      </p:sp>
      <p:graphicFrame>
        <p:nvGraphicFramePr>
          <p:cNvPr id="6" name="Diagram 5">
            <a:extLst>
              <a:ext uri="{FF2B5EF4-FFF2-40B4-BE49-F238E27FC236}">
                <a16:creationId xmlns="" xmlns:a16="http://schemas.microsoft.com/office/drawing/2014/main" id="{37CCB2F0-CA86-D64D-A173-65134AEEF0C2}"/>
              </a:ext>
            </a:extLst>
          </p:cNvPr>
          <p:cNvGraphicFramePr/>
          <p:nvPr>
            <p:extLst>
              <p:ext uri="{D42A27DB-BD31-4B8C-83A1-F6EECF244321}">
                <p14:modId xmlns:p14="http://schemas.microsoft.com/office/powerpoint/2010/main" val="295071415"/>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 xmlns:a16="http://schemas.microsoft.com/office/drawing/2014/main"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dirty="0"/>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smtClean="0">
                <a:latin typeface="Verdana" panose="020B0604030504040204" pitchFamily="34" charset="0"/>
                <a:ea typeface="Verdana" panose="020B0604030504040204" pitchFamily="34" charset="0"/>
              </a:rPr>
              <a:t>Član </a:t>
            </a:r>
            <a:r>
              <a:rPr lang="en-GB" sz="2400" dirty="0" smtClean="0">
                <a:latin typeface="Verdana" panose="020B0604030504040204" pitchFamily="34" charset="0"/>
                <a:ea typeface="Verdana" panose="020B0604030504040204" pitchFamily="34" charset="0"/>
              </a:rPr>
              <a:t>35</a:t>
            </a:r>
            <a:r>
              <a:rPr lang="sr-Latn-RS" sz="2400" dirty="0" smtClean="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eaLnBrk="1" hangingPunct="1">
              <a:lnSpc>
                <a:spcPct val="80000"/>
              </a:lnSpc>
              <a:buFont typeface="Arial" charset="0"/>
              <a:buNone/>
            </a:pPr>
            <a:r>
              <a:rPr lang="sr-Latn-RS" sz="2400" dirty="0" smtClean="0">
                <a:solidFill>
                  <a:schemeClr val="bg1"/>
                </a:solidFill>
                <a:latin typeface="Verdana" panose="020B0604030504040204" pitchFamily="34" charset="0"/>
                <a:ea typeface="Verdana" panose="020B0604030504040204" pitchFamily="34" charset="0"/>
                <a:cs typeface="Times New Roman" charset="0"/>
              </a:rPr>
              <a:t>Mreža </a:t>
            </a:r>
            <a:r>
              <a:rPr lang="en-GB" sz="2400" dirty="0" smtClean="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0" y="1504682"/>
            <a:ext cx="4572000" cy="3693319"/>
          </a:xfrm>
          <a:prstGeom prst="rect">
            <a:avLst/>
          </a:prstGeom>
        </p:spPr>
        <p:txBody>
          <a:bodyPr>
            <a:spAutoFit/>
          </a:bodyPr>
          <a:lstStyle/>
          <a:p>
            <a:pPr marL="342900" lvl="0" indent="-342900" algn="just">
              <a:buFont typeface="+mj-lt"/>
              <a:buAutoNum type="arabicPeriod"/>
            </a:pPr>
            <a:r>
              <a:rPr lang="sr-Latn-RS" dirty="0"/>
              <a:t>… </a:t>
            </a:r>
            <a:r>
              <a:rPr lang="sr-Latn-RS" b="1" dirty="0"/>
              <a:t>da odredi mesto za kontakt, koje je dostupno 24 sata, sedam dana u nedelji</a:t>
            </a:r>
            <a:r>
              <a:rPr lang="sr-Latn-RS" dirty="0"/>
              <a:t>… pružanje trenutne pomoći istragama ili postupcima u vezi sa krivičnim delima… ili radi prikupljanja dokaza u elektronskom obliku... treba da obuhvati </a:t>
            </a:r>
            <a:r>
              <a:rPr lang="sr-Latn-RS" b="1" dirty="0"/>
              <a:t>olakšavanje </a:t>
            </a:r>
            <a:r>
              <a:rPr lang="sr-Latn-RS" dirty="0"/>
              <a:t>ili... </a:t>
            </a:r>
            <a:r>
              <a:rPr lang="sr-Latn-RS" b="1" dirty="0"/>
              <a:t>neposredno sprovođenje </a:t>
            </a:r>
            <a:r>
              <a:rPr lang="sr-Latn-RS" dirty="0"/>
              <a:t>sledećih mera:</a:t>
            </a:r>
            <a:endParaRPr lang="en-US" dirty="0"/>
          </a:p>
          <a:p>
            <a:pPr marL="800100" lvl="1" indent="-342900" algn="just">
              <a:buFont typeface="+mj-lt"/>
              <a:buAutoNum type="alphaLcParenR"/>
            </a:pPr>
            <a:r>
              <a:rPr lang="sr-Latn-RS" dirty="0"/>
              <a:t>davanje tehničkih saveta</a:t>
            </a:r>
            <a:r>
              <a:rPr lang="en-US" dirty="0"/>
              <a:t>;</a:t>
            </a:r>
          </a:p>
          <a:p>
            <a:pPr marL="800100" lvl="1" indent="-342900" algn="just">
              <a:buFont typeface="+mj-lt"/>
              <a:buAutoNum type="alphaLcParenR"/>
            </a:pPr>
            <a:r>
              <a:rPr lang="sr-Latn-RS" dirty="0"/>
              <a:t>zaštitu podataka u skladu sa članovima 29. i 30;</a:t>
            </a:r>
            <a:endParaRPr lang="en-US" dirty="0"/>
          </a:p>
          <a:p>
            <a:pPr marL="685800" lvl="1" indent="-228600" algn="just">
              <a:buFont typeface="+mj-lt"/>
              <a:buAutoNum type="alphaLcParenR"/>
            </a:pPr>
            <a:r>
              <a:rPr lang="sr-Latn-RS" sz="1200" dirty="0"/>
              <a:t>(v)</a:t>
            </a:r>
            <a:r>
              <a:rPr lang="sr-Latn-RS" dirty="0"/>
              <a:t> prikupljanje dokaza, davanje informacija pravne prirode i lociranje osumnjičenih. </a:t>
            </a:r>
            <a:endParaRPr lang="en-US" dirty="0"/>
          </a:p>
        </p:txBody>
      </p:sp>
      <p:sp>
        <p:nvSpPr>
          <p:cNvPr id="5" name="Rectangle 4">
            <a:extLst>
              <a:ext uri="{FF2B5EF4-FFF2-40B4-BE49-F238E27FC236}">
                <a16:creationId xmlns=""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Mesto za kontakt dostupno dvadeset četiri sata </a:t>
            </a:r>
            <a:endParaRPr lang="en-US" sz="2400" dirty="0">
              <a:solidFill>
                <a:srgbClr val="FF0000"/>
              </a:solidFill>
            </a:endParaRPr>
          </a:p>
        </p:txBody>
      </p:sp>
      <p:sp>
        <p:nvSpPr>
          <p:cNvPr id="12" name="Slide Number Placeholder 1">
            <a:extLst>
              <a:ext uri="{FF2B5EF4-FFF2-40B4-BE49-F238E27FC236}">
                <a16:creationId xmlns=""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55</a:t>
            </a:fld>
            <a:endParaRPr lang="en-GB" dirty="0"/>
          </a:p>
        </p:txBody>
      </p:sp>
    </p:spTree>
    <p:extLst>
      <p:ext uri="{BB962C8B-B14F-4D97-AF65-F5344CB8AC3E}">
        <p14:creationId xmlns:p14="http://schemas.microsoft.com/office/powerpoint/2010/main" val="18360678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338433"/>
            <a:ext cx="4572000" cy="4708981"/>
          </a:xfrm>
          <a:prstGeom prst="rect">
            <a:avLst/>
          </a:prstGeom>
        </p:spPr>
        <p:txBody>
          <a:bodyPr>
            <a:spAutoFit/>
          </a:bodyPr>
          <a:lstStyle/>
          <a:p>
            <a:pPr marL="636588" lvl="0" indent="-636588" algn="just"/>
            <a:r>
              <a:rPr lang="sr-Latn-RS" sz="2000" b="1" dirty="0" smtClean="0"/>
              <a:t>2. a</a:t>
            </a:r>
            <a:r>
              <a:rPr lang="sr-Latn-RS" sz="2000" b="1" dirty="0"/>
              <a:t>)</a:t>
            </a:r>
            <a:r>
              <a:rPr lang="sr-Latn-RS" sz="2000" dirty="0"/>
              <a:t>	Mesto za kontakte </a:t>
            </a:r>
            <a:r>
              <a:rPr lang="sr-Latn-RS" sz="2000" b="1" dirty="0"/>
              <a:t>strane </a:t>
            </a:r>
            <a:r>
              <a:rPr lang="sr-Latn-RS" sz="2000" b="1" dirty="0" err="1"/>
              <a:t>ugovornice</a:t>
            </a:r>
            <a:r>
              <a:rPr lang="sr-Latn-RS" sz="2000" b="1" dirty="0"/>
              <a:t> treba da raspolaže mogućnostima dovoljnim da može brzo da razmenjuje poruke sa mestom za kontakt druge strane </a:t>
            </a:r>
            <a:r>
              <a:rPr lang="sr-Latn-RS" sz="2000" b="1" dirty="0" err="1"/>
              <a:t>ugovornice</a:t>
            </a:r>
            <a:r>
              <a:rPr lang="sr-Latn-RS" sz="2000" b="1" dirty="0"/>
              <a:t>.</a:t>
            </a:r>
            <a:endParaRPr lang="en-US" sz="2000" dirty="0"/>
          </a:p>
          <a:p>
            <a:pPr marL="636588" indent="-293688" algn="just"/>
            <a:r>
              <a:rPr lang="sr-Latn-RS" sz="2000" b="1" dirty="0" smtClean="0"/>
              <a:t>b</a:t>
            </a:r>
            <a:r>
              <a:rPr lang="sr-Latn-RS" sz="2000" b="1" dirty="0"/>
              <a:t>)</a:t>
            </a:r>
            <a:r>
              <a:rPr lang="sr-Latn-RS" sz="2000" dirty="0"/>
              <a:t>	Ukoliko mesto za kontakt... nije deo... organa nadležnih za međunarodnu uzajamnu pomoć ili ekstradiciju... mora da se obezbedi da mesto za kontakt može brzo da sarađuje sa tim organima.</a:t>
            </a:r>
            <a:endParaRPr lang="en-US" sz="2000" dirty="0"/>
          </a:p>
          <a:p>
            <a:pPr marL="293688" lvl="0" indent="-293688" algn="just"/>
            <a:r>
              <a:rPr lang="sr-Latn-RS" sz="2000" b="1" dirty="0" smtClean="0"/>
              <a:t>3. Da </a:t>
            </a:r>
            <a:r>
              <a:rPr lang="sr-Latn-RS" sz="2000" b="1" dirty="0"/>
              <a:t>bi rad mreže bio olakšan, svaka strana </a:t>
            </a:r>
            <a:r>
              <a:rPr lang="sr-Latn-RS" sz="2000" b="1" dirty="0" err="1"/>
              <a:t>ugovornica</a:t>
            </a:r>
            <a:r>
              <a:rPr lang="sr-Latn-RS" sz="2000" b="1" dirty="0"/>
              <a:t> treba da obezbedi obučeno i opremljeno osoblje.</a:t>
            </a:r>
            <a:endParaRPr lang="en-US" sz="2000" dirty="0"/>
          </a:p>
        </p:txBody>
      </p:sp>
      <p:sp>
        <p:nvSpPr>
          <p:cNvPr id="5" name="Rectangle 4">
            <a:extLst>
              <a:ext uri="{FF2B5EF4-FFF2-40B4-BE49-F238E27FC236}">
                <a16:creationId xmlns=""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lvl="0" indent="-342900" algn="just">
              <a:buFont typeface="Arial" panose="020B0604020202020204" pitchFamily="34" charset="0"/>
              <a:buChar char="•"/>
            </a:pPr>
            <a:r>
              <a:rPr lang="sr-Latn-RS" sz="2400" b="1" dirty="0">
                <a:solidFill>
                  <a:srgbClr val="FF0000"/>
                </a:solidFill>
              </a:rPr>
              <a:t>Prisustvo dobro obučenog i opremljenog osoblja naročito je preporučeno, ako ne i neophodno.</a:t>
            </a:r>
            <a:endParaRPr lang="en-US" sz="2400" dirty="0">
              <a:solidFill>
                <a:srgbClr val="FF0000"/>
              </a:solidFill>
            </a:endParaRPr>
          </a:p>
        </p:txBody>
      </p:sp>
      <p:sp>
        <p:nvSpPr>
          <p:cNvPr id="16" name="Slide Number Placeholder 1">
            <a:extLst>
              <a:ext uri="{FF2B5EF4-FFF2-40B4-BE49-F238E27FC236}">
                <a16:creationId xmlns=""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56</a:t>
            </a:fld>
            <a:endParaRPr lang="en-GB" dirty="0"/>
          </a:p>
        </p:txBody>
      </p:sp>
      <p:sp>
        <p:nvSpPr>
          <p:cNvPr id="19" name="Rectangle 18">
            <a:extLst>
              <a:ext uri="{FF2B5EF4-FFF2-40B4-BE49-F238E27FC236}">
                <a16:creationId xmlns=""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Mreža </a:t>
            </a:r>
            <a:r>
              <a:rPr lang="en-GB" sz="2400" dirty="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070388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 xmlns:a16="http://schemas.microsoft.com/office/drawing/2014/main"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57</a:t>
            </a:fld>
            <a:endParaRPr lang="en-GB" dirty="0"/>
          </a:p>
        </p:txBody>
      </p:sp>
      <p:sp>
        <p:nvSpPr>
          <p:cNvPr id="16" name="Rectangle 15">
            <a:extLst>
              <a:ext uri="{FF2B5EF4-FFF2-40B4-BE49-F238E27FC236}">
                <a16:creationId xmlns=""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2400" dirty="0">
                <a:latin typeface="Verdana" panose="020B0604030504040204" pitchFamily="34" charset="0"/>
                <a:ea typeface="Verdana" panose="020B0604030504040204" pitchFamily="34" charset="0"/>
              </a:rPr>
              <a:t>Član </a:t>
            </a:r>
            <a:r>
              <a:rPr lang="en-GB" sz="2400" dirty="0">
                <a:latin typeface="Verdana" panose="020B0604030504040204" pitchFamily="34" charset="0"/>
                <a:ea typeface="Verdana" panose="020B0604030504040204" pitchFamily="34" charset="0"/>
              </a:rPr>
              <a:t>35</a:t>
            </a:r>
            <a:r>
              <a:rPr lang="sr-Latn-RS" sz="2400" dirty="0">
                <a:latin typeface="Verdana" panose="020B0604030504040204" pitchFamily="34" charset="0"/>
                <a:ea typeface="Verdana" panose="020B0604030504040204" pitchFamily="34" charset="0"/>
              </a:rPr>
              <a:t>.</a:t>
            </a:r>
            <a:endParaRPr lang="en-GB" sz="2400" dirty="0">
              <a:latin typeface="Verdana" panose="020B0604030504040204" pitchFamily="34" charset="0"/>
              <a:ea typeface="Verdana" panose="020B0604030504040204" pitchFamily="34" charset="0"/>
            </a:endParaRPr>
          </a:p>
          <a:p>
            <a:pPr algn="r">
              <a:lnSpc>
                <a:spcPct val="80000"/>
              </a:lnSpc>
            </a:pPr>
            <a:r>
              <a:rPr lang="sr-Latn-RS" sz="2400" dirty="0">
                <a:solidFill>
                  <a:schemeClr val="bg1"/>
                </a:solidFill>
                <a:latin typeface="Verdana" panose="020B0604030504040204" pitchFamily="34" charset="0"/>
                <a:ea typeface="Verdana" panose="020B0604030504040204" pitchFamily="34" charset="0"/>
                <a:cs typeface="Times New Roman" charset="0"/>
              </a:rPr>
              <a:t>Mreža </a:t>
            </a:r>
            <a:r>
              <a:rPr lang="en-GB" sz="2400" dirty="0">
                <a:solidFill>
                  <a:schemeClr val="bg1"/>
                </a:solidFill>
                <a:latin typeface="Verdana" panose="020B0604030504040204" pitchFamily="34" charset="0"/>
                <a:ea typeface="Verdana" panose="020B0604030504040204" pitchFamily="34" charset="0"/>
                <a:cs typeface="Times New Roman" charset="0"/>
              </a:rPr>
              <a:t>24/7</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13896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dirty="0"/>
          </a:p>
        </p:txBody>
      </p:sp>
    </p:spTree>
    <p:extLst>
      <p:ext uri="{BB962C8B-B14F-4D97-AF65-F5344CB8AC3E}">
        <p14:creationId xmlns:p14="http://schemas.microsoft.com/office/powerpoint/2010/main" val="4285843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sr-Latn-RS" sz="3200" b="1" dirty="0" smtClean="0">
                <a:ea typeface="ＭＳ Ｐゴシック" charset="0"/>
              </a:rPr>
              <a:t>Sažetak</a:t>
            </a:r>
            <a:endParaRPr lang="en-GB" sz="3200" b="1" dirty="0"/>
          </a:p>
        </p:txBody>
      </p:sp>
      <p:sp>
        <p:nvSpPr>
          <p:cNvPr id="11" name="Text Placeholder 2">
            <a:extLst>
              <a:ext uri="{FF2B5EF4-FFF2-40B4-BE49-F238E27FC236}">
                <a16:creationId xmlns=""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r-Latn-RS" sz="2000" dirty="0" smtClean="0">
                <a:solidFill>
                  <a:schemeClr val="tx1">
                    <a:tint val="75000"/>
                  </a:schemeClr>
                </a:solidFill>
              </a:rPr>
              <a:t>Osnovni pojmovi međunarodne saradnje</a:t>
            </a:r>
            <a:endParaRPr lang="en-GB" sz="2000" dirty="0">
              <a:solidFill>
                <a:schemeClr val="tx1">
                  <a:tint val="75000"/>
                </a:schemeClr>
              </a:solidFill>
            </a:endParaRPr>
          </a:p>
        </p:txBody>
      </p:sp>
      <p:sp>
        <p:nvSpPr>
          <p:cNvPr id="16" name="Rectangle 15">
            <a:extLst>
              <a:ext uri="{FF2B5EF4-FFF2-40B4-BE49-F238E27FC236}">
                <a16:creationId xmlns=""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Deo 5.</a:t>
            </a:r>
            <a:endParaRPr lang="en-GB" sz="3200" dirty="0">
              <a:latin typeface="Verdana" panose="020B0604030504040204" pitchFamily="34" charset="0"/>
              <a:ea typeface="Verdana" panose="020B0604030504040204" pitchFamily="34" charset="0"/>
              <a:cs typeface="ＭＳ Ｐゴシック" charset="0"/>
            </a:endParaRPr>
          </a:p>
        </p:txBody>
      </p:sp>
      <p:sp>
        <p:nvSpPr>
          <p:cNvPr id="12" name="Slide Number Placeholder 1">
            <a:extLst>
              <a:ext uri="{FF2B5EF4-FFF2-40B4-BE49-F238E27FC236}">
                <a16:creationId xmlns=""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59</a:t>
            </a:fld>
            <a:endParaRPr lang="en-GB" dirty="0"/>
          </a:p>
        </p:txBody>
      </p:sp>
    </p:spTree>
    <p:extLst>
      <p:ext uri="{BB962C8B-B14F-4D97-AF65-F5344CB8AC3E}">
        <p14:creationId xmlns:p14="http://schemas.microsoft.com/office/powerpoint/2010/main" val="416769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cs typeface="ＭＳ Ｐゴシック" charset="0"/>
              </a:rPr>
              <a:t>Međunarodna dimenzija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88522" y="2271699"/>
            <a:ext cx="4216192" cy="3970318"/>
          </a:xfrm>
          <a:prstGeom prst="rect">
            <a:avLst/>
          </a:prstGeom>
        </p:spPr>
        <p:txBody>
          <a:bodyPr wrap="square">
            <a:spAutoFit/>
          </a:bodyPr>
          <a:lstStyle/>
          <a:p>
            <a:pPr marL="514350" indent="-514350">
              <a:buAutoNum type="arabicPeriod"/>
            </a:pPr>
            <a:r>
              <a:rPr lang="sr-Latn-RS" sz="2800" b="1" dirty="0" smtClean="0">
                <a:solidFill>
                  <a:srgbClr val="C00000"/>
                </a:solidFill>
              </a:rPr>
              <a:t>Lokacija krivičnog dela: gde je počinjeno</a:t>
            </a:r>
            <a:r>
              <a:rPr lang="en-GB" sz="2800" b="1" dirty="0" smtClean="0">
                <a:solidFill>
                  <a:srgbClr val="C00000"/>
                </a:solidFill>
              </a:rPr>
              <a:t>?</a:t>
            </a:r>
            <a:endParaRPr lang="en-GB" sz="2800" b="1" dirty="0">
              <a:solidFill>
                <a:srgbClr val="C00000"/>
              </a:solidFill>
            </a:endParaRPr>
          </a:p>
          <a:p>
            <a:pPr marL="514350" indent="-514350">
              <a:buAutoNum type="arabicPeriod"/>
            </a:pPr>
            <a:endParaRPr lang="en-GB" sz="2800" i="1" dirty="0"/>
          </a:p>
          <a:p>
            <a:pPr marL="342900" lvl="0" indent="-342900" algn="just">
              <a:buFont typeface="Arial" panose="020B0604020202020204" pitchFamily="34" charset="0"/>
              <a:buChar char="•"/>
            </a:pPr>
            <a:r>
              <a:rPr lang="sr-Latn-RS" sz="2400" dirty="0"/>
              <a:t>Koje informacije ili dokaze imamo o mestu na kome je delo učinjeno</a:t>
            </a:r>
            <a:r>
              <a:rPr lang="es-CL" sz="2400" dirty="0"/>
              <a:t>?</a:t>
            </a:r>
            <a:endParaRPr lang="en-US" sz="2400" dirty="0"/>
          </a:p>
          <a:p>
            <a:pPr marL="342900" lvl="0" indent="-342900" algn="just">
              <a:buFont typeface="Arial" panose="020B0604020202020204" pitchFamily="34" charset="0"/>
              <a:buChar char="•"/>
            </a:pPr>
            <a:r>
              <a:rPr lang="sr-Latn-RS" sz="2400" dirty="0"/>
              <a:t>S kojim nadležnim organom treba stupiti u kontakt radi pomoći i kako to treba učiniti</a:t>
            </a:r>
            <a:r>
              <a:rPr lang="en-GB" sz="2400" dirty="0"/>
              <a:t>?</a:t>
            </a:r>
            <a:endParaRPr lang="en-US" sz="2400" dirty="0"/>
          </a:p>
        </p:txBody>
      </p:sp>
      <p:sp>
        <p:nvSpPr>
          <p:cNvPr id="7" name="Rectangle 6">
            <a:extLst>
              <a:ext uri="{FF2B5EF4-FFF2-40B4-BE49-F238E27FC236}">
                <a16:creationId xmlns="" xmlns:a16="http://schemas.microsoft.com/office/drawing/2014/main" id="{DBE60575-DD4A-B441-877C-92F4E7FF41F7}"/>
              </a:ext>
            </a:extLst>
          </p:cNvPr>
          <p:cNvSpPr/>
          <p:nvPr/>
        </p:nvSpPr>
        <p:spPr>
          <a:xfrm>
            <a:off x="4839288" y="2271699"/>
            <a:ext cx="4183168" cy="2862322"/>
          </a:xfrm>
          <a:prstGeom prst="rect">
            <a:avLst/>
          </a:prstGeom>
        </p:spPr>
        <p:txBody>
          <a:bodyPr wrap="square">
            <a:spAutoFit/>
          </a:bodyPr>
          <a:lstStyle/>
          <a:p>
            <a:r>
              <a:rPr lang="en-GB" sz="2800" b="1" dirty="0">
                <a:solidFill>
                  <a:srgbClr val="C00000"/>
                </a:solidFill>
              </a:rPr>
              <a:t>2.</a:t>
            </a:r>
            <a:r>
              <a:rPr lang="en-GB" sz="2800" b="1" dirty="0">
                <a:solidFill>
                  <a:srgbClr val="FF0000"/>
                </a:solidFill>
              </a:rPr>
              <a:t> </a:t>
            </a:r>
            <a:r>
              <a:rPr lang="sr-Latn-RS" sz="2800" b="1" dirty="0" smtClean="0">
                <a:solidFill>
                  <a:srgbClr val="C00000"/>
                </a:solidFill>
              </a:rPr>
              <a:t>Nadležnost. Ko preuzima slučaj</a:t>
            </a:r>
            <a:r>
              <a:rPr lang="en-GB" sz="2800" b="1" dirty="0" smtClean="0">
                <a:solidFill>
                  <a:srgbClr val="C00000"/>
                </a:solidFill>
              </a:rPr>
              <a:t>?</a:t>
            </a:r>
            <a:endParaRPr lang="en-GB" sz="2800" b="1" dirty="0">
              <a:solidFill>
                <a:srgbClr val="C00000"/>
              </a:solidFill>
            </a:endParaRPr>
          </a:p>
          <a:p>
            <a:pPr algn="just"/>
            <a:endParaRPr lang="en-GB" sz="2800" i="1" dirty="0"/>
          </a:p>
          <a:p>
            <a:pPr marL="342900" lvl="0" indent="-342900" algn="just">
              <a:buFont typeface="Arial" panose="020B0604020202020204" pitchFamily="34" charset="0"/>
              <a:buChar char="•"/>
            </a:pPr>
            <a:r>
              <a:rPr lang="sr-Latn-RS" sz="2400" dirty="0" smtClean="0"/>
              <a:t>Koji </a:t>
            </a:r>
            <a:r>
              <a:rPr lang="sr-Latn-RS" sz="2400" dirty="0"/>
              <a:t>je organ nadležan za istragu/suđenje</a:t>
            </a:r>
            <a:r>
              <a:rPr lang="es-CL" sz="2400" dirty="0"/>
              <a:t>?</a:t>
            </a:r>
            <a:endParaRPr lang="en-US" sz="2400" dirty="0"/>
          </a:p>
          <a:p>
            <a:pPr marL="342900" lvl="0" indent="-342900" algn="just">
              <a:buFont typeface="Arial" panose="020B0604020202020204" pitchFamily="34" charset="0"/>
              <a:buChar char="•"/>
            </a:pPr>
            <a:r>
              <a:rPr lang="sr-Latn-RS" sz="2400" dirty="0"/>
              <a:t>Da li će biti potrebna </a:t>
            </a:r>
            <a:r>
              <a:rPr lang="sr-Latn-RS" sz="2400" dirty="0" err="1"/>
              <a:t>prekogranična</a:t>
            </a:r>
            <a:r>
              <a:rPr lang="sr-Latn-RS" sz="2400" dirty="0"/>
              <a:t> istraga</a:t>
            </a:r>
            <a:r>
              <a:rPr lang="es-CL" sz="2400" dirty="0"/>
              <a:t>?</a:t>
            </a:r>
            <a:endParaRPr lang="en-US" sz="2400" dirty="0"/>
          </a:p>
        </p:txBody>
      </p:sp>
      <p:sp>
        <p:nvSpPr>
          <p:cNvPr id="16" name="Title 1">
            <a:extLst>
              <a:ext uri="{FF2B5EF4-FFF2-40B4-BE49-F238E27FC236}">
                <a16:creationId xmlns=""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sr-Latn-RS" altLang="en-US" b="1" dirty="0" smtClean="0">
                <a:ea typeface="ＭＳ Ｐゴシック" pitchFamily="34" charset="-128"/>
              </a:rPr>
              <a:t>Glavna pitanja</a:t>
            </a:r>
            <a:r>
              <a:rPr lang="en-GB" altLang="en-US" b="1" dirty="0" smtClean="0">
                <a:ea typeface="ＭＳ Ｐゴシック" pitchFamily="34" charset="-128"/>
              </a:rPr>
              <a:t>?</a:t>
            </a:r>
            <a:endParaRPr lang="en-GB" b="1" dirty="0">
              <a:ea typeface="ＭＳ Ｐゴシック" pitchFamily="34" charset="-128"/>
            </a:endParaRPr>
          </a:p>
        </p:txBody>
      </p:sp>
    </p:spTree>
    <p:extLst>
      <p:ext uri="{BB962C8B-B14F-4D97-AF65-F5344CB8AC3E}">
        <p14:creationId xmlns:p14="http://schemas.microsoft.com/office/powerpoint/2010/main" val="1722714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60</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106706" y="1115310"/>
            <a:ext cx="5842990" cy="5632311"/>
          </a:xfrm>
          <a:prstGeom prst="rect">
            <a:avLst/>
          </a:prstGeom>
        </p:spPr>
        <p:txBody>
          <a:bodyPr wrap="square">
            <a:spAutoFit/>
          </a:bodyPr>
          <a:lstStyle/>
          <a:p>
            <a:pPr marL="342900" lvl="0" indent="-342900">
              <a:buFont typeface="Arial" panose="020B0604020202020204" pitchFamily="34" charset="0"/>
              <a:buChar char="•"/>
            </a:pPr>
            <a:r>
              <a:rPr lang="sr-Latn-RS" sz="2400" dirty="0"/>
              <a:t>Razumeti globalnu dimenziju interneta i međunarodnu dimenziju </a:t>
            </a:r>
            <a:r>
              <a:rPr lang="sr-Latn-RS" sz="2400" dirty="0" err="1"/>
              <a:t>visokotehnološkog</a:t>
            </a:r>
            <a:r>
              <a:rPr lang="sr-Latn-RS" sz="2400" dirty="0"/>
              <a:t> kriminala</a:t>
            </a:r>
            <a:endParaRPr lang="en-US" sz="2400" dirty="0"/>
          </a:p>
          <a:p>
            <a:pPr marL="342900" lvl="0" indent="-342900">
              <a:buFont typeface="Arial" panose="020B0604020202020204" pitchFamily="34" charset="0"/>
              <a:buChar char="•"/>
            </a:pPr>
            <a:r>
              <a:rPr lang="sr-Latn-RS" sz="2400" dirty="0"/>
              <a:t>Shvatiti izazove </a:t>
            </a:r>
            <a:r>
              <a:rPr lang="sr-Latn-RS" sz="2400" dirty="0" err="1"/>
              <a:t>visokotehnološkog</a:t>
            </a:r>
            <a:r>
              <a:rPr lang="sr-Latn-RS" sz="2400" dirty="0"/>
              <a:t> kriminala u međunarodnom okruženju </a:t>
            </a:r>
            <a:endParaRPr lang="en-US" sz="2400" dirty="0"/>
          </a:p>
          <a:p>
            <a:pPr marL="342900" lvl="0" indent="-342900">
              <a:buFont typeface="Arial" panose="020B0604020202020204" pitchFamily="34" charset="0"/>
              <a:buChar char="•"/>
            </a:pPr>
            <a:r>
              <a:rPr lang="sr-Latn-RS" sz="2400" dirty="0"/>
              <a:t>Objasniti važnost međunarodne saradnje i prepoznati raspoložive instrumente za međunarodnu saradnju u oblasti </a:t>
            </a:r>
            <a:r>
              <a:rPr lang="sr-Latn-RS" sz="2400" dirty="0" err="1"/>
              <a:t>visokotehnološkog</a:t>
            </a:r>
            <a:r>
              <a:rPr lang="sr-Latn-RS" sz="2400" dirty="0"/>
              <a:t> kriminala </a:t>
            </a:r>
            <a:endParaRPr lang="en-US" sz="2400" dirty="0"/>
          </a:p>
          <a:p>
            <a:pPr marL="342900" lvl="0" indent="-342900">
              <a:buFont typeface="Arial" panose="020B0604020202020204" pitchFamily="34" charset="0"/>
              <a:buChar char="•"/>
            </a:pPr>
            <a:r>
              <a:rPr lang="sr-Latn-RS" sz="2400" dirty="0"/>
              <a:t>Razmatrati Budimpeštansku konvenciju o </a:t>
            </a:r>
            <a:r>
              <a:rPr lang="sr-Latn-RS" sz="2400" dirty="0" err="1"/>
              <a:t>visokotehnološkom</a:t>
            </a:r>
            <a:r>
              <a:rPr lang="sr-Latn-RS" sz="2400" dirty="0"/>
              <a:t> kriminalu i identifikovati njena opšta i posebna načela i članove kojima se uređuje pitanje uzajamne pravne pomoći u krivičnim stvarima</a:t>
            </a:r>
            <a:endParaRPr lang="en-US" sz="2400" dirty="0"/>
          </a:p>
        </p:txBody>
      </p:sp>
      <p:pic>
        <p:nvPicPr>
          <p:cNvPr id="7" name="Picture 6">
            <a:extLst>
              <a:ext uri="{FF2B5EF4-FFF2-40B4-BE49-F238E27FC236}">
                <a16:creationId xmlns=""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61</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66552" y="1359537"/>
            <a:ext cx="4572000" cy="4832092"/>
          </a:xfrm>
          <a:prstGeom prst="rect">
            <a:avLst/>
          </a:prstGeom>
        </p:spPr>
        <p:txBody>
          <a:bodyPr>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lvl="0" indent="-342900" algn="just">
              <a:spcBef>
                <a:spcPts val="600"/>
              </a:spcBef>
              <a:spcAft>
                <a:spcPts val="600"/>
              </a:spcAft>
              <a:buFont typeface="Arial" panose="020B0604020202020204" pitchFamily="34" charset="0"/>
              <a:buChar char="•"/>
            </a:pPr>
            <a:r>
              <a:rPr lang="sr-Latn-RS" sz="2400" dirty="0"/>
              <a:t>Gubitak podataka</a:t>
            </a:r>
            <a:endParaRPr lang="en-US" sz="2400" dirty="0"/>
          </a:p>
          <a:p>
            <a:pPr marL="342900" lvl="0" indent="-342900" algn="just">
              <a:spcBef>
                <a:spcPts val="600"/>
              </a:spcBef>
              <a:spcAft>
                <a:spcPts val="600"/>
              </a:spcAft>
              <a:buFont typeface="Arial" panose="020B0604020202020204" pitchFamily="34" charset="0"/>
              <a:buChar char="•"/>
            </a:pPr>
            <a:r>
              <a:rPr lang="sr-Latn-RS" sz="2400" dirty="0"/>
              <a:t>Gubitak mesta događaja</a:t>
            </a:r>
            <a:endParaRPr lang="en-US" sz="2400" dirty="0"/>
          </a:p>
          <a:p>
            <a:pPr marL="342900" lvl="0" indent="-342900" algn="just">
              <a:spcBef>
                <a:spcPts val="600"/>
              </a:spcBef>
              <a:spcAft>
                <a:spcPts val="600"/>
              </a:spcAft>
              <a:buFont typeface="Arial" panose="020B0604020202020204" pitchFamily="34" charset="0"/>
              <a:buChar char="•"/>
            </a:pPr>
            <a:r>
              <a:rPr lang="sr-Latn-RS" sz="2400" dirty="0"/>
              <a:t>Nacionalni pravni okviri uzajamne pravne pomoći </a:t>
            </a:r>
            <a:endParaRPr lang="en-US" sz="2400" dirty="0"/>
          </a:p>
          <a:p>
            <a:pPr marL="342900" lvl="0" indent="-342900" algn="just">
              <a:spcBef>
                <a:spcPts val="600"/>
              </a:spcBef>
              <a:spcAft>
                <a:spcPts val="600"/>
              </a:spcAft>
              <a:buFont typeface="Arial" panose="020B0604020202020204" pitchFamily="34" charset="0"/>
              <a:buChar char="•"/>
            </a:pPr>
            <a:r>
              <a:rPr lang="sr-Latn-RS" sz="2400" dirty="0"/>
              <a:t>Prepreke za međunarodnu saradnju </a:t>
            </a:r>
            <a:endParaRPr lang="en-US" sz="2400" dirty="0"/>
          </a:p>
          <a:p>
            <a:pPr marL="342900" indent="-342900" algn="just">
              <a:spcBef>
                <a:spcPts val="600"/>
              </a:spcBef>
              <a:spcAft>
                <a:spcPts val="600"/>
              </a:spcAft>
              <a:buFont typeface="Arial" panose="020B0604020202020204" pitchFamily="34" charset="0"/>
              <a:buChar char="•"/>
            </a:pPr>
            <a:r>
              <a:rPr lang="en-US" sz="2400" dirty="0" err="1"/>
              <a:t>Saradnja</a:t>
            </a:r>
            <a:r>
              <a:rPr lang="en-US" sz="2400" dirty="0"/>
              <a:t> </a:t>
            </a:r>
            <a:r>
              <a:rPr lang="en-US" sz="2400" dirty="0" err="1"/>
              <a:t>javnog</a:t>
            </a:r>
            <a:r>
              <a:rPr lang="en-US" sz="2400" dirty="0"/>
              <a:t> </a:t>
            </a:r>
            <a:r>
              <a:rPr lang="en-US" sz="2400" dirty="0" err="1"/>
              <a:t>i</a:t>
            </a:r>
            <a:r>
              <a:rPr lang="en-US" sz="2400" dirty="0"/>
              <a:t> </a:t>
            </a:r>
            <a:r>
              <a:rPr lang="en-US" sz="2400" dirty="0" err="1"/>
              <a:t>privatnog</a:t>
            </a:r>
            <a:r>
              <a:rPr lang="en-US" sz="2400" dirty="0"/>
              <a:t> </a:t>
            </a:r>
            <a:r>
              <a:rPr lang="en-US" sz="2400" dirty="0" err="1"/>
              <a:t>sektora</a:t>
            </a:r>
            <a:r>
              <a:rPr lang="en-US" sz="2400" dirty="0"/>
              <a:t> </a:t>
            </a:r>
            <a:endParaRPr lang="en-GB" sz="2200" dirty="0"/>
          </a:p>
          <a:p>
            <a:pPr marL="0" indent="0" eaLnBrk="1" hangingPunct="1">
              <a:lnSpc>
                <a:spcPct val="80000"/>
              </a:lnSpc>
              <a:buNone/>
            </a:pPr>
            <a:endParaRPr lang="en-GB" sz="2000" dirty="0"/>
          </a:p>
        </p:txBody>
      </p:sp>
      <p:pic>
        <p:nvPicPr>
          <p:cNvPr id="8" name="Picture 7">
            <a:extLst>
              <a:ext uri="{FF2B5EF4-FFF2-40B4-BE49-F238E27FC236}">
                <a16:creationId xmlns="" xmlns:a16="http://schemas.microsoft.com/office/drawing/2014/main" id="{51D22049-DFD4-7144-88D9-21E07F883367}"/>
              </a:ext>
            </a:extLst>
          </p:cNvPr>
          <p:cNvPicPr>
            <a:picLocks noChangeAspect="1"/>
          </p:cNvPicPr>
          <p:nvPr/>
        </p:nvPicPr>
        <p:blipFill>
          <a:blip r:embed="rId3"/>
          <a:stretch>
            <a:fillRect/>
          </a:stretch>
        </p:blipFill>
        <p:spPr>
          <a:xfrm>
            <a:off x="5315712" y="2580219"/>
            <a:ext cx="3493183" cy="1697562"/>
          </a:xfrm>
          <a:prstGeom prst="rect">
            <a:avLst/>
          </a:prstGeom>
        </p:spPr>
      </p:pic>
      <p:sp>
        <p:nvSpPr>
          <p:cNvPr id="12" name="Slide Number Placeholder 1">
            <a:extLst>
              <a:ext uri="{FF2B5EF4-FFF2-40B4-BE49-F238E27FC236}">
                <a16:creationId xmlns="" xmlns:a16="http://schemas.microsoft.com/office/drawing/2014/main" id="{A64B5EDA-FA54-460C-86B6-069A9E92723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dirty="0"/>
          </a:p>
        </p:txBody>
      </p:sp>
      <p:sp>
        <p:nvSpPr>
          <p:cNvPr id="7" name="Rectangle 6">
            <a:extLst>
              <a:ext uri="{FF2B5EF4-FFF2-40B4-BE49-F238E27FC236}">
                <a16:creationId xmlns="" xmlns:a16="http://schemas.microsoft.com/office/drawing/2014/main" id="{49CB41E4-B4CD-4F03-8F39-3446D13E2FF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5012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04481" y="984947"/>
            <a:ext cx="4849410" cy="5816977"/>
          </a:xfrm>
          <a:prstGeom prst="rect">
            <a:avLst/>
          </a:prstGeom>
        </p:spPr>
        <p:txBody>
          <a:bodyPr wrap="square">
            <a:spAutoFit/>
          </a:bodyPr>
          <a:lstStyle/>
          <a:p>
            <a:r>
              <a:rPr lang="sr-Latn-RS" sz="2800" b="1" dirty="0" smtClean="0"/>
              <a:t>Izazovi</a:t>
            </a:r>
            <a:r>
              <a:rPr lang="en-US" sz="2200" b="1" dirty="0" smtClean="0"/>
              <a:t>:</a:t>
            </a:r>
            <a:endParaRPr lang="en-US" sz="22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smtClean="0"/>
              <a:t>Gubitak mogućnosti da se hitno pristupi podacima</a:t>
            </a:r>
            <a:r>
              <a:rPr lang="en-US" sz="2400" dirty="0" smtClean="0"/>
              <a:t>:</a:t>
            </a:r>
            <a:endParaRPr lang="en-US" sz="2400" dirty="0"/>
          </a:p>
          <a:p>
            <a:pPr algn="just"/>
            <a:r>
              <a:rPr lang="sr-Latn-RS" sz="2000" b="1" dirty="0"/>
              <a:t>„Zamračenje” baze podataka </a:t>
            </a:r>
            <a:r>
              <a:rPr lang="es-CL" sz="2000" b="1" i="1" dirty="0"/>
              <a:t>WHOIS</a:t>
            </a:r>
            <a:r>
              <a:rPr lang="es-CL" sz="2000" b="1" dirty="0"/>
              <a:t> </a:t>
            </a:r>
            <a:r>
              <a:rPr lang="es-CL" sz="2000" dirty="0"/>
              <a:t>– </a:t>
            </a:r>
            <a:r>
              <a:rPr lang="sr-Latn-RS" sz="2000" dirty="0"/>
              <a:t>lišenje uzajamne pravne pomoći, nemogućnost tužilaštva i sudstva da hitno istraže međunarodni </a:t>
            </a:r>
            <a:r>
              <a:rPr lang="sr-Latn-RS" sz="2000" dirty="0" err="1"/>
              <a:t>visokotehnološki</a:t>
            </a:r>
            <a:r>
              <a:rPr lang="sr-Latn-RS" sz="2000" dirty="0"/>
              <a:t> kriminal</a:t>
            </a:r>
            <a:r>
              <a:rPr lang="es-CL" sz="2000" dirty="0"/>
              <a:t>;</a:t>
            </a:r>
            <a:endParaRPr lang="en-US" sz="2000" dirty="0"/>
          </a:p>
          <a:p>
            <a:pPr algn="just"/>
            <a:r>
              <a:rPr lang="sr-Latn-RS" sz="2000" b="1" dirty="0"/>
              <a:t>Rezultati </a:t>
            </a:r>
            <a:r>
              <a:rPr lang="es-CL" sz="2000" b="1" i="1" dirty="0"/>
              <a:t>ICANN</a:t>
            </a:r>
            <a:r>
              <a:rPr lang="es-CL" sz="2000" b="1" dirty="0"/>
              <a:t> </a:t>
            </a:r>
            <a:r>
              <a:rPr lang="es-CL" sz="2000" dirty="0"/>
              <a:t>– </a:t>
            </a:r>
            <a:r>
              <a:rPr lang="sr-Latn-RS" sz="2000" dirty="0"/>
              <a:t>U </a:t>
            </a:r>
            <a:r>
              <a:rPr lang="es-CL" sz="2000" dirty="0"/>
              <a:t>2018</a:t>
            </a:r>
            <a:r>
              <a:rPr lang="sr-Latn-RS" sz="2000" dirty="0"/>
              <a:t>. samo </a:t>
            </a:r>
            <a:r>
              <a:rPr lang="es-CL" sz="2000" dirty="0"/>
              <a:t>33% </a:t>
            </a:r>
            <a:r>
              <a:rPr lang="sr-Latn-RS" sz="2000" dirty="0"/>
              <a:t>zahteva </a:t>
            </a:r>
            <a:r>
              <a:rPr lang="es-CL" sz="2000" i="1" dirty="0"/>
              <a:t>WHOIS</a:t>
            </a:r>
            <a:r>
              <a:rPr lang="es-CL" sz="2000" dirty="0"/>
              <a:t> </a:t>
            </a:r>
            <a:r>
              <a:rPr lang="sr-Latn-RS" sz="2000" dirty="0"/>
              <a:t>za uzajamnu pravnu pomoć rešeni su pozitivno, u poređenju sa </a:t>
            </a:r>
            <a:r>
              <a:rPr lang="es-CL" sz="2000" dirty="0"/>
              <a:t>98% </a:t>
            </a:r>
            <a:r>
              <a:rPr lang="sr-Latn-RS" sz="2000" dirty="0"/>
              <a:t>pozitivnih odgovora na zahteve pre nego što su nastupile promene</a:t>
            </a:r>
            <a:r>
              <a:rPr lang="es-CL" sz="2000" dirty="0"/>
              <a:t>;</a:t>
            </a:r>
            <a:endParaRPr lang="en-US" sz="2000" dirty="0"/>
          </a:p>
          <a:p>
            <a:pPr algn="just"/>
            <a:r>
              <a:rPr lang="sr-Latn-RS" sz="2000" b="1" dirty="0"/>
              <a:t>Pitanja u vezi sa šifrovanjem</a:t>
            </a:r>
            <a:r>
              <a:rPr lang="es-CL" sz="2000" b="1" dirty="0"/>
              <a:t>.</a:t>
            </a:r>
            <a:endParaRPr lang="sr-Latn-RS" sz="2000" b="1" dirty="0"/>
          </a:p>
          <a:p>
            <a:pPr marL="60325" lvl="1" algn="just"/>
            <a:r>
              <a:rPr lang="sr-Latn-RS" sz="1600" b="1" dirty="0"/>
              <a:t>(</a:t>
            </a:r>
            <a:r>
              <a:rPr lang="sr-Latn-RS" sz="1600" b="1" i="1" dirty="0"/>
              <a:t>WHOIS</a:t>
            </a:r>
            <a:r>
              <a:rPr lang="sr-Latn-RS" sz="1600" b="1" dirty="0"/>
              <a:t> </a:t>
            </a:r>
            <a:r>
              <a:rPr lang="sr-Latn-RS" sz="1600" dirty="0"/>
              <a:t>je baza podataka o domenima u kojoj su navedeni svi registrovani domeni. Bazu vodi </a:t>
            </a:r>
            <a:r>
              <a:rPr lang="sr-Latn-RS" sz="1600" i="1" dirty="0"/>
              <a:t>ICANN</a:t>
            </a:r>
            <a:r>
              <a:rPr lang="sr-Latn-RS" sz="1600" dirty="0"/>
              <a:t> – prim. prev.).</a:t>
            </a:r>
            <a:endParaRPr lang="en-GB" sz="1600" b="1" dirty="0"/>
          </a:p>
        </p:txBody>
      </p:sp>
      <p:pic>
        <p:nvPicPr>
          <p:cNvPr id="6" name="Picture 5">
            <a:extLst>
              <a:ext uri="{FF2B5EF4-FFF2-40B4-BE49-F238E27FC236}">
                <a16:creationId xmlns="" xmlns:a16="http://schemas.microsoft.com/office/drawing/2014/main"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dirty="0"/>
          </a:p>
        </p:txBody>
      </p:sp>
      <p:sp>
        <p:nvSpPr>
          <p:cNvPr id="7" name="Rectangle 6">
            <a:extLst>
              <a:ext uri="{FF2B5EF4-FFF2-40B4-BE49-F238E27FC236}">
                <a16:creationId xmlns=""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72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 xmlns:a16="http://schemas.microsoft.com/office/drawing/2014/main" id="{7FA81925-418B-D44C-9255-2AEBBFBC0ADA}"/>
              </a:ext>
            </a:extLst>
          </p:cNvPr>
          <p:cNvSpPr/>
          <p:nvPr/>
        </p:nvSpPr>
        <p:spPr>
          <a:xfrm>
            <a:off x="344658" y="1399989"/>
            <a:ext cx="4572000" cy="4955203"/>
          </a:xfrm>
          <a:prstGeom prst="rect">
            <a:avLst/>
          </a:prstGeom>
        </p:spPr>
        <p:txBody>
          <a:bodyPr>
            <a:spAutoFit/>
          </a:bodyPr>
          <a:lstStyle/>
          <a:p>
            <a:r>
              <a:rPr lang="sr-Latn-RS" sz="2800" b="1" dirty="0" smtClean="0"/>
              <a:t>Izazovi</a:t>
            </a:r>
            <a:r>
              <a:rPr lang="en-US" sz="2800" b="1" dirty="0" smtClean="0"/>
              <a:t>:</a:t>
            </a:r>
            <a:endParaRPr lang="en-US" sz="2800" b="1" dirty="0"/>
          </a:p>
          <a:p>
            <a:pPr marL="342900" indent="-342900">
              <a:buFont typeface="Wingdings" pitchFamily="2" charset="2"/>
              <a:buChar char="Ø"/>
            </a:pPr>
            <a:endParaRPr lang="en-US" sz="2200" b="1" dirty="0"/>
          </a:p>
          <a:p>
            <a:pPr marL="342900" indent="-342900">
              <a:buFont typeface="Arial" panose="020B0604020202020204" pitchFamily="34" charset="0"/>
              <a:buChar char="•"/>
            </a:pPr>
            <a:r>
              <a:rPr lang="sr-Latn-RS" sz="2400" dirty="0"/>
              <a:t>Gubitak lokacije korisnika podataka, vlasnika, </a:t>
            </a:r>
            <a:r>
              <a:rPr lang="sr-Latn-RS" sz="2400" b="1" dirty="0"/>
              <a:t>lica koje te podatke može da predoči:</a:t>
            </a:r>
            <a:endParaRPr lang="en-US" sz="2200" b="1" i="1" dirty="0" smtClean="0"/>
          </a:p>
          <a:p>
            <a:pPr marL="341313"/>
            <a:endParaRPr lang="sr-Latn-RS" sz="2000" dirty="0" smtClean="0"/>
          </a:p>
          <a:p>
            <a:pPr marL="341313"/>
            <a:r>
              <a:rPr lang="sr-Latn-RS" sz="2200" dirty="0" smtClean="0"/>
              <a:t>Korišćenje </a:t>
            </a:r>
            <a:r>
              <a:rPr lang="sr-Latn-RS" sz="2200" dirty="0"/>
              <a:t>alata za šifrovanje i </a:t>
            </a:r>
            <a:r>
              <a:rPr lang="sr-Latn-RS" sz="2200" dirty="0" err="1"/>
              <a:t>anonimizaciju</a:t>
            </a:r>
            <a:r>
              <a:rPr lang="es-CL" sz="2200" dirty="0"/>
              <a:t>;</a:t>
            </a:r>
            <a:endParaRPr lang="en-US" sz="2200" dirty="0"/>
          </a:p>
          <a:p>
            <a:pPr marL="341313"/>
            <a:endParaRPr lang="sr-Latn-RS" sz="1000" dirty="0" smtClean="0"/>
          </a:p>
          <a:p>
            <a:pPr marL="341313"/>
            <a:r>
              <a:rPr lang="sr-Latn-RS" sz="2200" dirty="0" err="1" smtClean="0"/>
              <a:t>Kriptovalute</a:t>
            </a:r>
            <a:r>
              <a:rPr lang="en-GB" sz="2200" dirty="0"/>
              <a:t>;</a:t>
            </a:r>
            <a:endParaRPr lang="en-US" sz="2200" dirty="0"/>
          </a:p>
          <a:p>
            <a:pPr marL="341313"/>
            <a:endParaRPr lang="sr-Latn-RS" sz="1000" i="1" dirty="0" smtClean="0"/>
          </a:p>
          <a:p>
            <a:pPr marL="341313"/>
            <a:r>
              <a:rPr lang="en-GB" sz="2200" i="1" dirty="0" smtClean="0"/>
              <a:t>Dark </a:t>
            </a:r>
            <a:r>
              <a:rPr lang="en-GB" sz="2200" i="1" dirty="0"/>
              <a:t>web</a:t>
            </a:r>
            <a:r>
              <a:rPr lang="en-GB" sz="2200" dirty="0"/>
              <a:t>;</a:t>
            </a:r>
            <a:endParaRPr lang="en-US" sz="2200" dirty="0"/>
          </a:p>
          <a:p>
            <a:pPr marL="341313"/>
            <a:endParaRPr lang="sr-Latn-RS" sz="1000" dirty="0" smtClean="0"/>
          </a:p>
          <a:p>
            <a:pPr marL="341313"/>
            <a:r>
              <a:rPr lang="sr-Latn-RS" sz="2200" dirty="0" smtClean="0"/>
              <a:t>Skladištenje </a:t>
            </a:r>
            <a:r>
              <a:rPr lang="sr-Latn-RS" sz="2200" dirty="0"/>
              <a:t>i usluge preko „oblaka”</a:t>
            </a:r>
            <a:r>
              <a:rPr lang="en-GB" sz="2200" dirty="0"/>
              <a:t>.</a:t>
            </a:r>
            <a:endParaRPr lang="en-US" sz="2200" dirty="0"/>
          </a:p>
        </p:txBody>
      </p:sp>
      <p:pic>
        <p:nvPicPr>
          <p:cNvPr id="6" name="Picture 5">
            <a:extLst>
              <a:ext uri="{FF2B5EF4-FFF2-40B4-BE49-F238E27FC236}">
                <a16:creationId xmlns="" xmlns:a16="http://schemas.microsoft.com/office/drawing/2014/main"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dirty="0"/>
          </a:p>
        </p:txBody>
      </p:sp>
      <p:sp>
        <p:nvSpPr>
          <p:cNvPr id="7" name="Rectangle 6">
            <a:extLst>
              <a:ext uri="{FF2B5EF4-FFF2-40B4-BE49-F238E27FC236}">
                <a16:creationId xmlns=""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cs typeface="ＭＳ Ｐゴシック" charset="0"/>
              </a:rPr>
              <a:t>Međunarodna dimenzija </a:t>
            </a:r>
            <a:r>
              <a:rPr lang="sr-Latn-RS" sz="3200" dirty="0" err="1">
                <a:latin typeface="Verdana" panose="020B0604030504040204" pitchFamily="34" charset="0"/>
                <a:ea typeface="Verdana" panose="020B0604030504040204" pitchFamily="34" charset="0"/>
                <a:cs typeface="ＭＳ Ｐゴシック" charset="0"/>
              </a:rPr>
              <a:t>visokotehnološkog</a:t>
            </a:r>
            <a:r>
              <a:rPr lang="sr-Latn-RS" sz="3200" dirty="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50488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1480</TotalTime>
  <Words>5591</Words>
  <Application>Microsoft Office PowerPoint</Application>
  <PresentationFormat>On-screen Show (4:3)</PresentationFormat>
  <Paragraphs>723</Paragraphs>
  <Slides>61</Slides>
  <Notes>50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174</cp:revision>
  <dcterms:created xsi:type="dcterms:W3CDTF">2020-10-07T11:36:01Z</dcterms:created>
  <dcterms:modified xsi:type="dcterms:W3CDTF">2021-04-01T14:56:25Z</dcterms:modified>
</cp:coreProperties>
</file>